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38"/>
  </p:notesMasterIdLst>
  <p:handoutMasterIdLst>
    <p:handoutMasterId r:id="rId39"/>
  </p:handoutMasterIdLst>
  <p:sldIdLst>
    <p:sldId id="261" r:id="rId3"/>
    <p:sldId id="298" r:id="rId4"/>
    <p:sldId id="273" r:id="rId5"/>
    <p:sldId id="262" r:id="rId6"/>
    <p:sldId id="272" r:id="rId7"/>
    <p:sldId id="276" r:id="rId8"/>
    <p:sldId id="277" r:id="rId9"/>
    <p:sldId id="267" r:id="rId10"/>
    <p:sldId id="269" r:id="rId11"/>
    <p:sldId id="268" r:id="rId12"/>
    <p:sldId id="280" r:id="rId13"/>
    <p:sldId id="278" r:id="rId14"/>
    <p:sldId id="279" r:id="rId15"/>
    <p:sldId id="281" r:id="rId16"/>
    <p:sldId id="282" r:id="rId17"/>
    <p:sldId id="283" r:id="rId18"/>
    <p:sldId id="287" r:id="rId19"/>
    <p:sldId id="264" r:id="rId20"/>
    <p:sldId id="266" r:id="rId21"/>
    <p:sldId id="284" r:id="rId22"/>
    <p:sldId id="263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70" r:id="rId31"/>
    <p:sldId id="271" r:id="rId32"/>
    <p:sldId id="286" r:id="rId33"/>
    <p:sldId id="295" r:id="rId34"/>
    <p:sldId id="297" r:id="rId35"/>
    <p:sldId id="296" r:id="rId36"/>
    <p:sldId id="275" r:id="rId3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A1C9"/>
    <a:srgbClr val="E8BEA5"/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83660" autoAdjust="0"/>
  </p:normalViewPr>
  <p:slideViewPr>
    <p:cSldViewPr snapToGrid="0" snapToObjects="1">
      <p:cViewPr varScale="1">
        <p:scale>
          <a:sx n="69" d="100"/>
          <a:sy n="69" d="100"/>
        </p:scale>
        <p:origin x="12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168433124969503E-2"/>
          <c:y val="2.9766669695619124E-2"/>
          <c:w val="0.95966313375006096"/>
          <c:h val="0.87355006930531698"/>
        </c:manualLayout>
      </c:layout>
      <c:lineChart>
        <c:grouping val="stack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Training Accuracy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Sheet1!$A$4:$A$7</c:f>
              <c:strCache>
                <c:ptCount val="4"/>
                <c:pt idx="0">
                  <c:v>Non Blur</c:v>
                </c:pt>
                <c:pt idx="1">
                  <c:v>Blur level 1</c:v>
                </c:pt>
                <c:pt idx="2">
                  <c:v>Blur level 2</c:v>
                </c:pt>
                <c:pt idx="3">
                  <c:v>Extreme Blur</c:v>
                </c:pt>
              </c:strCache>
            </c:strRef>
          </c:cat>
          <c:val>
            <c:numRef>
              <c:f>Sheet1!$B$4:$B$7</c:f>
              <c:numCache>
                <c:formatCode>General</c:formatCode>
                <c:ptCount val="4"/>
                <c:pt idx="0">
                  <c:v>0.65432319885371404</c:v>
                </c:pt>
                <c:pt idx="1">
                  <c:v>0.54932163166614401</c:v>
                </c:pt>
                <c:pt idx="2">
                  <c:v>0.53588859535216904</c:v>
                </c:pt>
                <c:pt idx="3">
                  <c:v>0.43200644785742998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EB-441E-9256-27D7E858C7E6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Validation Accuracy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Sheet1!$A$4:$A$7</c:f>
              <c:strCache>
                <c:ptCount val="4"/>
                <c:pt idx="0">
                  <c:v>Non Blur</c:v>
                </c:pt>
                <c:pt idx="1">
                  <c:v>Blur level 1</c:v>
                </c:pt>
                <c:pt idx="2">
                  <c:v>Blur level 2</c:v>
                </c:pt>
                <c:pt idx="3">
                  <c:v>Extreme Blur</c:v>
                </c:pt>
              </c:strCache>
            </c:strRef>
          </c:cat>
          <c:val>
            <c:numRef>
              <c:f>Sheet1!$C$4:$C$7</c:f>
              <c:numCache>
                <c:formatCode>General</c:formatCode>
                <c:ptCount val="4"/>
                <c:pt idx="0">
                  <c:v>0.43110795454545398</c:v>
                </c:pt>
                <c:pt idx="1">
                  <c:v>0.37286931818181801</c:v>
                </c:pt>
                <c:pt idx="2">
                  <c:v>0.33309659090909</c:v>
                </c:pt>
                <c:pt idx="3">
                  <c:v>0.26598011363636298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EB-441E-9256-27D7E858C7E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9002560"/>
        <c:axId val="98998600"/>
      </c:lineChart>
      <c:catAx>
        <c:axId val="99002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998600"/>
        <c:crosses val="autoZero"/>
        <c:auto val="1"/>
        <c:lblAlgn val="ctr"/>
        <c:lblOffset val="100"/>
        <c:noMultiLvlLbl val="0"/>
      </c:catAx>
      <c:valAx>
        <c:axId val="9899860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9002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21-5-2024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21-5-2024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Good afternoon, everyone. Today, we are here to present our project titled "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Enhancing Driver Safety with Facial Emotion Recognition Technology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”.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project aims to explore the importance of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emotion detection in vehicles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to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enhance road safety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improve the overall driving experience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6817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AffectNet contains 29,000 images classified into eight emotion categories.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9678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prepare the data for our model, we convert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grayscale images to RGB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by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copying the content into all three channels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We also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rescale all images to 224x224 pixels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matching the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input size of the ImageNet pre-trained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models.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9832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Balanced data classes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are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crucial to prevent bias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the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model's predictions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800" kern="100" dirty="0">
                <a:solidFill>
                  <a:srgbClr val="E8E8E8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GB" sz="1800" kern="1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When classes are imbalanced, the model tends to perform poorly on underrepresented classes, leading to inaccurate and unfair results.)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2575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Balanced data classes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are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crucial to prevent bias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the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model's predictions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800" kern="100" dirty="0">
                <a:solidFill>
                  <a:srgbClr val="E8E8E8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GB" sz="1800" kern="1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When classes are imbalanced, the model tends to perform poorly on underrepresented classes, leading to inaccurate and unfair results.)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6205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Our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final dataset is balanced and capable of detecting eight distinct classes of emotions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Now, I'll hand it over to my colleague, Ahmad.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7280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3360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VGG16 model is a convolutional neural network (CNN) that consists of a series of convolutional layers, followed by pooling layers, and finally, fully connected layers. In our modified version, you've added two extra fully connected layers to the classifier.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2100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different learning rates for different layers:</a:t>
            </a:r>
          </a:p>
          <a:p>
            <a:endParaRPr lang="en-US" dirty="0"/>
          </a:p>
          <a:p>
            <a:r>
              <a:rPr lang="en-US" dirty="0"/>
              <a:t>Layer-wise learning rate tuning was selected as an approach to improve convergence. The initial layers capture the texture and the final layers capture the task specific features. By assigning a lower learning rate to the first layer we may preserve the learned features and assigning a higher learning rate to the last layer we help the model to adopt to the specific task we are looking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0960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 removing </a:t>
            </a:r>
            <a:r>
              <a:rPr lang="en-US" dirty="0" err="1"/>
              <a:t>softmax</a:t>
            </a:r>
            <a:r>
              <a:rPr lang="en-US" dirty="0"/>
              <a:t> and the performance enhanced due to using cross entropy.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It simplifies and optimizes gradient computations.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8726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873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Let me introduce the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members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of our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group team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Minoo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Coming from an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Industrial Engineering and Information Systems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background.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5742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Ahmad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With an expertise in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MBA and Power Engineering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7158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5337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Hidden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8289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me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Iñigo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With a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Double bachelor’s in physics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Electronics Engineering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5510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Let me introduce the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members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of our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group team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Minoo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Coming from an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Industrial Engineering and Information Systems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background.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2716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Ahmad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With an expertise in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MBA and Power Engineering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4519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Here are the key reasons why this technology is important: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Safety: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Detecting driver emotions is crucial to prevent accidents. For instance, if the system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notices emotions like anger, fear, or sadness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it can advise the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driver to take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break or do something calming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Interaction: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 also enhances the communication between the driver and vehicle leading to a more personalised driving experience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For instance, if the system senses that the driver is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happy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it can provide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positive reinforcement by suggesting points of interest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along the way.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Privacy: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However, continuous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monitoring raises concerns about privacy and data security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In this approach we apply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blurring on inference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minimize intrusiveness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study the model’s performance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with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respect to the anonymization level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863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With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regards to the Data Understanding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part: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1.- Dataset Merging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have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merged three datasets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CK+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FER-2013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and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AffectNet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The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reason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merging these datasets is to create a more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diverse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comprehensive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dataset that improves the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model's generalization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across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different demographics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scenarios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8965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That includes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981 video sequences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capturing subjects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transitioning from neutral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</a:t>
            </a: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peak expressions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8153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Comprising around 35,000</a:t>
            </a:r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Grayscale facial images</a:t>
            </a:r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  <a:r>
              <a:rPr lang="en-GB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standardized</a:t>
            </a:r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48x48 pixels, covering seven primary emotions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0970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18DF-5B7C-4645-9218-14E9A1399444}" type="datetime1">
              <a:rPr lang="nl-BE" smtClean="0"/>
              <a:t>21/05/2024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C8C9-044F-45EF-B4C6-4985DFBA0E72}" type="datetime1">
              <a:rPr lang="nl-BE" smtClean="0"/>
              <a:t>21/05/2024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DE72B-3E93-4C70-B043-D06EC584C552}" type="datetime1">
              <a:rPr lang="nl-BE" smtClean="0"/>
              <a:t>21/05/2024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F37D-3744-4FEC-AF1E-72A30FB0C2E6}" type="datetime1">
              <a:rPr lang="nl-BE" smtClean="0"/>
              <a:t>21/05/2024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0185-6BDB-4388-8D49-DD16649BF0E0}" type="datetime1">
              <a:rPr lang="nl-BE" smtClean="0"/>
              <a:t>21/05/2024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A1380-21AF-42EB-B7B4-D08B97FE870E}" type="datetime1">
              <a:rPr lang="nl-BE" smtClean="0"/>
              <a:t>21/05/2024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39AA-D9A3-49BD-A297-6BCCAF2B81BB}" type="datetime1">
              <a:rPr lang="nl-BE" smtClean="0"/>
              <a:t>21/05/2024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0DBF-A2BD-411A-A673-5A72CD7F9705}" type="datetime1">
              <a:rPr lang="nl-BE" smtClean="0"/>
              <a:t>21/05/2024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508E-2CB9-414D-AD2E-4C6BEB968E53}" type="datetime1">
              <a:rPr lang="nl-BE" smtClean="0"/>
              <a:t>21/05/2024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BF08-C8D4-4163-883A-3DFF766BC904}" type="datetime1">
              <a:rPr lang="nl-BE" smtClean="0"/>
              <a:t>21/05/2024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2AE7CEF-A75E-4173-BF11-BFDC4C7E328B}" type="datetime1">
              <a:rPr lang="nl-BE" smtClean="0"/>
              <a:t>21/05/2024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KU Leuven Brugge  Faculty of Engineering Technology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90C7C1F6-FF91-4CB0-AC11-2D63A1A1BB59}" type="datetime1">
              <a:rPr lang="nl-BE" smtClean="0"/>
              <a:t>21/05/2024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KU Leuven Brugge  Faculty of Engineering Technology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34.pn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32.pn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madBeigRezaei/VisionGuard-CV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11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europarl.europa.eu/doceo/document/TA-9-2024-0138_EN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11.jp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58402" y="1708255"/>
            <a:ext cx="10963190" cy="2035806"/>
          </a:xfrm>
        </p:spPr>
        <p:txBody>
          <a:bodyPr/>
          <a:lstStyle/>
          <a:p>
            <a:r>
              <a:rPr lang="nl-NL" dirty="0"/>
              <a:t>Enhancing Driver Safety with FER Technology</a:t>
            </a:r>
            <a:br>
              <a:rPr lang="nl-NL" dirty="0"/>
            </a:br>
            <a:r>
              <a:rPr lang="nl-NL" sz="2400" dirty="0"/>
              <a:t>Integrating Facial Emotion Recognition in Automotive Systems </a:t>
            </a:r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424997" y="5462982"/>
            <a:ext cx="6096524" cy="402855"/>
          </a:xfrm>
        </p:spPr>
        <p:txBody>
          <a:bodyPr>
            <a:normAutofit/>
          </a:bodyPr>
          <a:lstStyle/>
          <a:p>
            <a:r>
              <a:rPr lang="nl-NL" sz="1800" dirty="0"/>
              <a:t>Supervisor: </a:t>
            </a:r>
            <a:r>
              <a:rPr lang="en-GB" sz="1800" dirty="0"/>
              <a:t>Floris De Feyter</a:t>
            </a:r>
            <a:endParaRPr lang="nl-NL" sz="1800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6A9053F-FF01-478D-A4E1-CB130FEE5AFA}"/>
              </a:ext>
            </a:extLst>
          </p:cNvPr>
          <p:cNvSpPr txBox="1"/>
          <p:nvPr/>
        </p:nvSpPr>
        <p:spPr>
          <a:xfrm>
            <a:off x="5670479" y="5383090"/>
            <a:ext cx="6096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/>
              <a:t>Iñigo Aduna</a:t>
            </a:r>
          </a:p>
          <a:p>
            <a:pPr algn="r"/>
            <a:r>
              <a:rPr lang="nl-BE" dirty="0"/>
              <a:t>Ahmad BeigRezaei</a:t>
            </a:r>
          </a:p>
          <a:p>
            <a:pPr algn="r"/>
            <a:r>
              <a:rPr lang="en-GB" dirty="0"/>
              <a:t>Minoo Safaeikouchaksaraei</a:t>
            </a:r>
          </a:p>
          <a:p>
            <a:pPr algn="r"/>
            <a:r>
              <a:rPr lang="nl-BE" dirty="0"/>
              <a:t>Master of Artificial </a:t>
            </a:r>
            <a:r>
              <a:rPr lang="nl-BE"/>
              <a:t>Intelligence in </a:t>
            </a:r>
            <a:r>
              <a:rPr lang="nl-BE" dirty="0"/>
              <a:t>Business and Industry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D5EB5-DB3D-84B2-5F47-763E001AF883}"/>
              </a:ext>
            </a:extLst>
          </p:cNvPr>
          <p:cNvSpPr txBox="1"/>
          <p:nvPr/>
        </p:nvSpPr>
        <p:spPr>
          <a:xfrm>
            <a:off x="57544" y="5853674"/>
            <a:ext cx="3294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dirty="0"/>
              <a:t>Academic year 2023 – 2024 </a:t>
            </a: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DD81B-2F6C-55DB-B275-30945723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572112-9907-C314-D9B6-64CE09E65E1A}"/>
              </a:ext>
            </a:extLst>
          </p:cNvPr>
          <p:cNvSpPr txBox="1"/>
          <p:nvPr/>
        </p:nvSpPr>
        <p:spPr>
          <a:xfrm>
            <a:off x="337624" y="389158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Data Understanding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1D85-2C04-DBA7-4EFE-52B0A204E545}"/>
              </a:ext>
            </a:extLst>
          </p:cNvPr>
          <p:cNvSpPr txBox="1"/>
          <p:nvPr/>
        </p:nvSpPr>
        <p:spPr>
          <a:xfrm>
            <a:off x="342109" y="1216292"/>
            <a:ext cx="23078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1D8DB0"/>
                </a:solidFill>
                <a:latin typeface="Arial" charset="0"/>
                <a:ea typeface="+mj-ea"/>
                <a:cs typeface="+mj-cs"/>
              </a:rPr>
              <a:t>AffectNet</a:t>
            </a:r>
            <a:endParaRPr lang="en-GB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5215F-EA07-1F44-C7BE-A42B8D3BC55C}"/>
              </a:ext>
            </a:extLst>
          </p:cNvPr>
          <p:cNvSpPr txBox="1"/>
          <p:nvPr/>
        </p:nvSpPr>
        <p:spPr>
          <a:xfrm>
            <a:off x="342110" y="2101181"/>
            <a:ext cx="2559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Classes</a:t>
            </a:r>
            <a:r>
              <a:rPr lang="en-GB" dirty="0"/>
              <a:t>: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Datapoints</a:t>
            </a:r>
            <a:r>
              <a:rPr lang="en-GB" dirty="0"/>
              <a:t>: 29042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Img. Size: </a:t>
            </a:r>
            <a:r>
              <a:rPr lang="en-GB" dirty="0"/>
              <a:t>96x96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Channels: </a:t>
            </a:r>
            <a:r>
              <a:rPr lang="en-GB" dirty="0"/>
              <a:t>3 </a:t>
            </a:r>
          </a:p>
        </p:txBody>
      </p:sp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73D0049-95B7-CEFE-37E6-99A170392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183" y="1877505"/>
            <a:ext cx="3498409" cy="27132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B6BDF7-703F-6B80-F0C5-9F12446AC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401" y="1890587"/>
            <a:ext cx="4483238" cy="27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37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0383B0B-C65A-D5B8-5BB4-47C73EC3B7F3}"/>
              </a:ext>
            </a:extLst>
          </p:cNvPr>
          <p:cNvSpPr/>
          <p:nvPr/>
        </p:nvSpPr>
        <p:spPr>
          <a:xfrm>
            <a:off x="1015322" y="5432278"/>
            <a:ext cx="10133324" cy="558297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DD81B-2F6C-55DB-B275-30945723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572112-9907-C314-D9B6-64CE09E65E1A}"/>
              </a:ext>
            </a:extLst>
          </p:cNvPr>
          <p:cNvSpPr txBox="1"/>
          <p:nvPr/>
        </p:nvSpPr>
        <p:spPr>
          <a:xfrm>
            <a:off x="337624" y="389158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Data Understanding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C5627-6E7B-F90B-BFBB-827E70B90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127" y="1382428"/>
            <a:ext cx="691515" cy="691515"/>
          </a:xfrm>
          <a:prstGeom prst="rect">
            <a:avLst/>
          </a:prstGeom>
        </p:spPr>
      </p:pic>
      <p:pic>
        <p:nvPicPr>
          <p:cNvPr id="9" name="Picture 8" descr="A person with dark hair&#10;&#10;Description automatically generated">
            <a:extLst>
              <a:ext uri="{FF2B5EF4-FFF2-40B4-BE49-F238E27FC236}">
                <a16:creationId xmlns:a16="http://schemas.microsoft.com/office/drawing/2014/main" id="{9739FE44-A32E-8E04-2633-49227BF17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043" y="1382428"/>
            <a:ext cx="691515" cy="691515"/>
          </a:xfrm>
          <a:prstGeom prst="rect">
            <a:avLst/>
          </a:prstGeom>
        </p:spPr>
      </p:pic>
      <p:pic>
        <p:nvPicPr>
          <p:cNvPr id="23" name="Picture 22" descr="A person making a face&#10;&#10;Description automatically generated">
            <a:extLst>
              <a:ext uri="{FF2B5EF4-FFF2-40B4-BE49-F238E27FC236}">
                <a16:creationId xmlns:a16="http://schemas.microsoft.com/office/drawing/2014/main" id="{CD4418B5-7BAC-5D04-AD7F-2F6822A40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725" y="1393616"/>
            <a:ext cx="691515" cy="691515"/>
          </a:xfrm>
          <a:prstGeom prst="rect">
            <a:avLst/>
          </a:prstGeom>
        </p:spPr>
      </p:pic>
      <p:pic>
        <p:nvPicPr>
          <p:cNvPr id="40" name="Picture 39" descr="A person with her mouth open&#10;&#10;Description automatically generated">
            <a:extLst>
              <a:ext uri="{FF2B5EF4-FFF2-40B4-BE49-F238E27FC236}">
                <a16:creationId xmlns:a16="http://schemas.microsoft.com/office/drawing/2014/main" id="{43BAE85D-AFB7-744D-34B8-895835617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492" y="1365474"/>
            <a:ext cx="691516" cy="691516"/>
          </a:xfrm>
          <a:prstGeom prst="rect">
            <a:avLst/>
          </a:prstGeom>
        </p:spPr>
      </p:pic>
      <p:pic>
        <p:nvPicPr>
          <p:cNvPr id="42" name="Picture 41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4F15E8EB-7F85-AD59-7723-4EB1B894D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700" y="1382430"/>
            <a:ext cx="691516" cy="691516"/>
          </a:xfrm>
          <a:prstGeom prst="rect">
            <a:avLst/>
          </a:prstGeom>
        </p:spPr>
      </p:pic>
      <p:pic>
        <p:nvPicPr>
          <p:cNvPr id="49" name="Picture 48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8129D3BE-15CB-A77F-CE6A-874EFAE82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3960" y="1347090"/>
            <a:ext cx="691516" cy="691516"/>
          </a:xfrm>
          <a:prstGeom prst="rect">
            <a:avLst/>
          </a:prstGeom>
        </p:spPr>
      </p:pic>
      <p:pic>
        <p:nvPicPr>
          <p:cNvPr id="53" name="Picture 52" descr="A baby making a face&#10;&#10;Description automatically generated">
            <a:extLst>
              <a:ext uri="{FF2B5EF4-FFF2-40B4-BE49-F238E27FC236}">
                <a16:creationId xmlns:a16="http://schemas.microsoft.com/office/drawing/2014/main" id="{047FF6A6-E7AE-8571-C387-C09A6DFC5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6237" y="1348698"/>
            <a:ext cx="691517" cy="691517"/>
          </a:xfrm>
          <a:prstGeom prst="rect">
            <a:avLst/>
          </a:prstGeom>
        </p:spPr>
      </p:pic>
      <p:pic>
        <p:nvPicPr>
          <p:cNvPr id="55" name="Picture 54" descr="A person with her mouth open&#10;&#10;Description automatically generated">
            <a:extLst>
              <a:ext uri="{FF2B5EF4-FFF2-40B4-BE49-F238E27FC236}">
                <a16:creationId xmlns:a16="http://schemas.microsoft.com/office/drawing/2014/main" id="{9C9CABA9-A447-2426-AA66-F9B9D3C30B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8515" y="1348698"/>
            <a:ext cx="688005" cy="68800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65DC1E-DFC2-33C4-01A5-EE0090439199}"/>
              </a:ext>
            </a:extLst>
          </p:cNvPr>
          <p:cNvSpPr txBox="1"/>
          <p:nvPr/>
        </p:nvSpPr>
        <p:spPr>
          <a:xfrm>
            <a:off x="2418218" y="1057697"/>
            <a:ext cx="861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Anger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E8B1A5-90FF-0136-8F22-62EE297F350D}"/>
              </a:ext>
            </a:extLst>
          </p:cNvPr>
          <p:cNvSpPr txBox="1"/>
          <p:nvPr/>
        </p:nvSpPr>
        <p:spPr>
          <a:xfrm>
            <a:off x="3206545" y="1058850"/>
            <a:ext cx="1279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Contempt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38B2D6-F023-52A8-9EDD-AAE0F4625706}"/>
              </a:ext>
            </a:extLst>
          </p:cNvPr>
          <p:cNvSpPr txBox="1"/>
          <p:nvPr/>
        </p:nvSpPr>
        <p:spPr>
          <a:xfrm>
            <a:off x="4295387" y="1057696"/>
            <a:ext cx="861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1400" b="1" i="0" u="none" strike="noStrike" kern="1200" cap="none" spc="0" normalizeH="0" noProof="0" dirty="0">
                <a:ln>
                  <a:noFill/>
                </a:ln>
                <a:solidFill>
                  <a:srgbClr val="2F4D5D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Disgust</a:t>
            </a:r>
            <a:endParaRPr lang="en-GB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0BA8230-25B4-5C79-BEBD-E7B4443DDE5E}"/>
              </a:ext>
            </a:extLst>
          </p:cNvPr>
          <p:cNvSpPr txBox="1"/>
          <p:nvPr/>
        </p:nvSpPr>
        <p:spPr>
          <a:xfrm>
            <a:off x="5434467" y="1051489"/>
            <a:ext cx="630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Fear</a:t>
            </a:r>
            <a:endParaRPr lang="en-GB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9E1E70D-E1E8-13E2-3CCE-FE915914E769}"/>
              </a:ext>
            </a:extLst>
          </p:cNvPr>
          <p:cNvSpPr txBox="1"/>
          <p:nvPr/>
        </p:nvSpPr>
        <p:spPr>
          <a:xfrm>
            <a:off x="6312106" y="1056260"/>
            <a:ext cx="758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Happy</a:t>
            </a:r>
            <a:endParaRPr lang="en-GB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1EF30F-780E-776F-B23B-64BCC4DCBCF4}"/>
              </a:ext>
            </a:extLst>
          </p:cNvPr>
          <p:cNvSpPr txBox="1"/>
          <p:nvPr/>
        </p:nvSpPr>
        <p:spPr>
          <a:xfrm>
            <a:off x="7237627" y="1056260"/>
            <a:ext cx="825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Neutral</a:t>
            </a:r>
            <a:endParaRPr lang="en-GB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E9672AE-AD85-F58A-411C-BC190FA2B3D2}"/>
              </a:ext>
            </a:extLst>
          </p:cNvPr>
          <p:cNvSpPr txBox="1"/>
          <p:nvPr/>
        </p:nvSpPr>
        <p:spPr>
          <a:xfrm>
            <a:off x="8341730" y="1058850"/>
            <a:ext cx="575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Sad</a:t>
            </a:r>
            <a:endParaRPr lang="en-GB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8699A7D-D2A2-FE93-24D4-40246521F524}"/>
              </a:ext>
            </a:extLst>
          </p:cNvPr>
          <p:cNvSpPr txBox="1"/>
          <p:nvPr/>
        </p:nvSpPr>
        <p:spPr>
          <a:xfrm>
            <a:off x="9181216" y="1039071"/>
            <a:ext cx="9051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Surprise</a:t>
            </a:r>
            <a:endParaRPr lang="en-GB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47F641D-BFA9-4578-E213-EB7D316BA4A0}"/>
              </a:ext>
            </a:extLst>
          </p:cNvPr>
          <p:cNvSpPr/>
          <p:nvPr/>
        </p:nvSpPr>
        <p:spPr>
          <a:xfrm>
            <a:off x="1212001" y="5507545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CK+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D0BB501-88C2-9F63-84A0-9F43161C24F1}"/>
              </a:ext>
            </a:extLst>
          </p:cNvPr>
          <p:cNvSpPr/>
          <p:nvPr/>
        </p:nvSpPr>
        <p:spPr>
          <a:xfrm>
            <a:off x="5357908" y="5511053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FER-2013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1E084F-3F46-4C2F-B4E7-287F1B1215B4}"/>
              </a:ext>
            </a:extLst>
          </p:cNvPr>
          <p:cNvSpPr/>
          <p:nvPr/>
        </p:nvSpPr>
        <p:spPr>
          <a:xfrm>
            <a:off x="9380468" y="5511053"/>
            <a:ext cx="1476184" cy="4290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AffectNet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6F7162-D16B-82E2-BD02-2A1FA6C330D6}"/>
              </a:ext>
            </a:extLst>
          </p:cNvPr>
          <p:cNvSpPr/>
          <p:nvPr/>
        </p:nvSpPr>
        <p:spPr>
          <a:xfrm>
            <a:off x="2688186" y="4120837"/>
            <a:ext cx="6941006" cy="110484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74F538-86B3-6819-5CD1-C5FAD42D0EA7}"/>
              </a:ext>
            </a:extLst>
          </p:cNvPr>
          <p:cNvSpPr/>
          <p:nvPr/>
        </p:nvSpPr>
        <p:spPr>
          <a:xfrm>
            <a:off x="2678810" y="3429000"/>
            <a:ext cx="6941006" cy="583360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C057A37-C244-8004-83FC-A2D7289D59AE}"/>
              </a:ext>
            </a:extLst>
          </p:cNvPr>
          <p:cNvSpPr/>
          <p:nvPr/>
        </p:nvSpPr>
        <p:spPr>
          <a:xfrm>
            <a:off x="5434467" y="2212483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Vision+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DB870E-5C72-00A6-0BB5-F239F139AB54}"/>
              </a:ext>
            </a:extLst>
          </p:cNvPr>
          <p:cNvSpPr/>
          <p:nvPr/>
        </p:nvSpPr>
        <p:spPr>
          <a:xfrm>
            <a:off x="2774934" y="4171829"/>
            <a:ext cx="6763263" cy="432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 Channels (Grayscale </a:t>
            </a:r>
            <a:r>
              <a:rPr lang="en-GB" sz="2000" dirty="0">
                <a:sym typeface="Wingdings" panose="05000000000000000000" pitchFamily="2" charset="2"/>
              </a:rPr>
              <a:t> RGB) </a:t>
            </a:r>
            <a:endParaRPr lang="en-GB" sz="20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7679282-9A52-3146-9EA8-E578B9A7684E}"/>
              </a:ext>
            </a:extLst>
          </p:cNvPr>
          <p:cNvSpPr/>
          <p:nvPr/>
        </p:nvSpPr>
        <p:spPr>
          <a:xfrm>
            <a:off x="2767681" y="3473919"/>
            <a:ext cx="6763263" cy="432522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 Class Balancing (Dataset Augmentation)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915551-C6DC-C718-ECA0-4A72AC3BA4ED}"/>
              </a:ext>
            </a:extLst>
          </p:cNvPr>
          <p:cNvSpPr/>
          <p:nvPr/>
        </p:nvSpPr>
        <p:spPr>
          <a:xfrm>
            <a:off x="2669112" y="2700563"/>
            <a:ext cx="6950704" cy="647582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5AB9F46-67A7-ADD4-11A8-B773CF1745BA}"/>
              </a:ext>
            </a:extLst>
          </p:cNvPr>
          <p:cNvSpPr/>
          <p:nvPr/>
        </p:nvSpPr>
        <p:spPr>
          <a:xfrm>
            <a:off x="2759625" y="2816258"/>
            <a:ext cx="6763263" cy="43252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Dataset Splitting (Train/Test/Validation)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A6409FC-443C-741B-CEDF-22F640C7C65E}"/>
              </a:ext>
            </a:extLst>
          </p:cNvPr>
          <p:cNvSpPr/>
          <p:nvPr/>
        </p:nvSpPr>
        <p:spPr>
          <a:xfrm>
            <a:off x="2783367" y="4705183"/>
            <a:ext cx="6763263" cy="432522"/>
          </a:xfrm>
          <a:prstGeom prst="roundRect">
            <a:avLst/>
          </a:prstGeom>
          <a:solidFill>
            <a:srgbClr val="21A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Image Scaling + File Formatting</a:t>
            </a:r>
          </a:p>
        </p:txBody>
      </p:sp>
    </p:spTree>
    <p:extLst>
      <p:ext uri="{BB962C8B-B14F-4D97-AF65-F5344CB8AC3E}">
        <p14:creationId xmlns:p14="http://schemas.microsoft.com/office/powerpoint/2010/main" val="2573333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0383B0B-C65A-D5B8-5BB4-47C73EC3B7F3}"/>
              </a:ext>
            </a:extLst>
          </p:cNvPr>
          <p:cNvSpPr/>
          <p:nvPr/>
        </p:nvSpPr>
        <p:spPr>
          <a:xfrm>
            <a:off x="1015322" y="5432278"/>
            <a:ext cx="10133324" cy="558297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DD81B-2F6C-55DB-B275-30945723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572112-9907-C314-D9B6-64CE09E65E1A}"/>
              </a:ext>
            </a:extLst>
          </p:cNvPr>
          <p:cNvSpPr txBox="1"/>
          <p:nvPr/>
        </p:nvSpPr>
        <p:spPr>
          <a:xfrm>
            <a:off x="337624" y="389158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Data Understanding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C5627-6E7B-F90B-BFBB-827E70B90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127" y="1382428"/>
            <a:ext cx="691515" cy="691515"/>
          </a:xfrm>
          <a:prstGeom prst="rect">
            <a:avLst/>
          </a:prstGeom>
        </p:spPr>
      </p:pic>
      <p:pic>
        <p:nvPicPr>
          <p:cNvPr id="9" name="Picture 8" descr="A person with dark hair&#10;&#10;Description automatically generated">
            <a:extLst>
              <a:ext uri="{FF2B5EF4-FFF2-40B4-BE49-F238E27FC236}">
                <a16:creationId xmlns:a16="http://schemas.microsoft.com/office/drawing/2014/main" id="{9739FE44-A32E-8E04-2633-49227BF17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043" y="1382428"/>
            <a:ext cx="691515" cy="691515"/>
          </a:xfrm>
          <a:prstGeom prst="rect">
            <a:avLst/>
          </a:prstGeom>
        </p:spPr>
      </p:pic>
      <p:pic>
        <p:nvPicPr>
          <p:cNvPr id="23" name="Picture 22" descr="A person making a face&#10;&#10;Description automatically generated">
            <a:extLst>
              <a:ext uri="{FF2B5EF4-FFF2-40B4-BE49-F238E27FC236}">
                <a16:creationId xmlns:a16="http://schemas.microsoft.com/office/drawing/2014/main" id="{CD4418B5-7BAC-5D04-AD7F-2F6822A40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725" y="1393616"/>
            <a:ext cx="691515" cy="691515"/>
          </a:xfrm>
          <a:prstGeom prst="rect">
            <a:avLst/>
          </a:prstGeom>
        </p:spPr>
      </p:pic>
      <p:pic>
        <p:nvPicPr>
          <p:cNvPr id="40" name="Picture 39" descr="A person with her mouth open&#10;&#10;Description automatically generated">
            <a:extLst>
              <a:ext uri="{FF2B5EF4-FFF2-40B4-BE49-F238E27FC236}">
                <a16:creationId xmlns:a16="http://schemas.microsoft.com/office/drawing/2014/main" id="{43BAE85D-AFB7-744D-34B8-895835617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492" y="1365474"/>
            <a:ext cx="691516" cy="691516"/>
          </a:xfrm>
          <a:prstGeom prst="rect">
            <a:avLst/>
          </a:prstGeom>
        </p:spPr>
      </p:pic>
      <p:pic>
        <p:nvPicPr>
          <p:cNvPr id="42" name="Picture 41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4F15E8EB-7F85-AD59-7723-4EB1B894D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700" y="1382430"/>
            <a:ext cx="691516" cy="691516"/>
          </a:xfrm>
          <a:prstGeom prst="rect">
            <a:avLst/>
          </a:prstGeom>
        </p:spPr>
      </p:pic>
      <p:pic>
        <p:nvPicPr>
          <p:cNvPr id="49" name="Picture 48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8129D3BE-15CB-A77F-CE6A-874EFAE82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3960" y="1347090"/>
            <a:ext cx="691516" cy="691516"/>
          </a:xfrm>
          <a:prstGeom prst="rect">
            <a:avLst/>
          </a:prstGeom>
        </p:spPr>
      </p:pic>
      <p:pic>
        <p:nvPicPr>
          <p:cNvPr id="53" name="Picture 52" descr="A baby making a face&#10;&#10;Description automatically generated">
            <a:extLst>
              <a:ext uri="{FF2B5EF4-FFF2-40B4-BE49-F238E27FC236}">
                <a16:creationId xmlns:a16="http://schemas.microsoft.com/office/drawing/2014/main" id="{047FF6A6-E7AE-8571-C387-C09A6DFC5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6237" y="1348698"/>
            <a:ext cx="691517" cy="691517"/>
          </a:xfrm>
          <a:prstGeom prst="rect">
            <a:avLst/>
          </a:prstGeom>
        </p:spPr>
      </p:pic>
      <p:pic>
        <p:nvPicPr>
          <p:cNvPr id="55" name="Picture 54" descr="A person with her mouth open&#10;&#10;Description automatically generated">
            <a:extLst>
              <a:ext uri="{FF2B5EF4-FFF2-40B4-BE49-F238E27FC236}">
                <a16:creationId xmlns:a16="http://schemas.microsoft.com/office/drawing/2014/main" id="{9C9CABA9-A447-2426-AA66-F9B9D3C30B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8515" y="1348698"/>
            <a:ext cx="688005" cy="68800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65DC1E-DFC2-33C4-01A5-EE0090439199}"/>
              </a:ext>
            </a:extLst>
          </p:cNvPr>
          <p:cNvSpPr txBox="1"/>
          <p:nvPr/>
        </p:nvSpPr>
        <p:spPr>
          <a:xfrm>
            <a:off x="2418218" y="1057697"/>
            <a:ext cx="861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Anger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E8B1A5-90FF-0136-8F22-62EE297F350D}"/>
              </a:ext>
            </a:extLst>
          </p:cNvPr>
          <p:cNvSpPr txBox="1"/>
          <p:nvPr/>
        </p:nvSpPr>
        <p:spPr>
          <a:xfrm>
            <a:off x="3206545" y="1058850"/>
            <a:ext cx="1279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Contempt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38B2D6-F023-52A8-9EDD-AAE0F4625706}"/>
              </a:ext>
            </a:extLst>
          </p:cNvPr>
          <p:cNvSpPr txBox="1"/>
          <p:nvPr/>
        </p:nvSpPr>
        <p:spPr>
          <a:xfrm>
            <a:off x="4295387" y="1057696"/>
            <a:ext cx="861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1400" b="1" i="0" u="none" strike="noStrike" kern="1200" cap="none" spc="0" normalizeH="0" noProof="0" dirty="0">
                <a:ln>
                  <a:noFill/>
                </a:ln>
                <a:solidFill>
                  <a:srgbClr val="2F4D5D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</a:t>
            </a:r>
            <a:r>
              <a:rPr lang="en-GB" sz="1400" b="1" dirty="0" err="1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isgust</a:t>
            </a:r>
            <a:endParaRPr lang="en-GB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0BA8230-25B4-5C79-BEBD-E7B4443DDE5E}"/>
              </a:ext>
            </a:extLst>
          </p:cNvPr>
          <p:cNvSpPr txBox="1"/>
          <p:nvPr/>
        </p:nvSpPr>
        <p:spPr>
          <a:xfrm>
            <a:off x="5434467" y="1051489"/>
            <a:ext cx="630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Fear</a:t>
            </a:r>
            <a:endParaRPr lang="en-GB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9E1E70D-E1E8-13E2-3CCE-FE915914E769}"/>
              </a:ext>
            </a:extLst>
          </p:cNvPr>
          <p:cNvSpPr txBox="1"/>
          <p:nvPr/>
        </p:nvSpPr>
        <p:spPr>
          <a:xfrm>
            <a:off x="6312106" y="1056260"/>
            <a:ext cx="758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Happy</a:t>
            </a:r>
            <a:endParaRPr lang="en-GB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1EF30F-780E-776F-B23B-64BCC4DCBCF4}"/>
              </a:ext>
            </a:extLst>
          </p:cNvPr>
          <p:cNvSpPr txBox="1"/>
          <p:nvPr/>
        </p:nvSpPr>
        <p:spPr>
          <a:xfrm>
            <a:off x="7237627" y="1056260"/>
            <a:ext cx="825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Neutral</a:t>
            </a:r>
            <a:endParaRPr lang="en-GB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E9672AE-AD85-F58A-411C-BC190FA2B3D2}"/>
              </a:ext>
            </a:extLst>
          </p:cNvPr>
          <p:cNvSpPr txBox="1"/>
          <p:nvPr/>
        </p:nvSpPr>
        <p:spPr>
          <a:xfrm>
            <a:off x="8341730" y="1058850"/>
            <a:ext cx="575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Sad</a:t>
            </a:r>
            <a:endParaRPr lang="en-GB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8699A7D-D2A2-FE93-24D4-40246521F524}"/>
              </a:ext>
            </a:extLst>
          </p:cNvPr>
          <p:cNvSpPr txBox="1"/>
          <p:nvPr/>
        </p:nvSpPr>
        <p:spPr>
          <a:xfrm>
            <a:off x="9181216" y="1039071"/>
            <a:ext cx="9051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Surprise</a:t>
            </a:r>
            <a:endParaRPr lang="en-GB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47F641D-BFA9-4578-E213-EB7D316BA4A0}"/>
              </a:ext>
            </a:extLst>
          </p:cNvPr>
          <p:cNvSpPr/>
          <p:nvPr/>
        </p:nvSpPr>
        <p:spPr>
          <a:xfrm>
            <a:off x="1212001" y="5507545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CK+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D0BB501-88C2-9F63-84A0-9F43161C24F1}"/>
              </a:ext>
            </a:extLst>
          </p:cNvPr>
          <p:cNvSpPr/>
          <p:nvPr/>
        </p:nvSpPr>
        <p:spPr>
          <a:xfrm>
            <a:off x="5357908" y="5511053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FER-2013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1E084F-3F46-4C2F-B4E7-287F1B1215B4}"/>
              </a:ext>
            </a:extLst>
          </p:cNvPr>
          <p:cNvSpPr/>
          <p:nvPr/>
        </p:nvSpPr>
        <p:spPr>
          <a:xfrm>
            <a:off x="9380468" y="5511053"/>
            <a:ext cx="1476184" cy="4290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AffectNet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6F7162-D16B-82E2-BD02-2A1FA6C330D6}"/>
              </a:ext>
            </a:extLst>
          </p:cNvPr>
          <p:cNvSpPr/>
          <p:nvPr/>
        </p:nvSpPr>
        <p:spPr>
          <a:xfrm>
            <a:off x="2688186" y="4120837"/>
            <a:ext cx="6941006" cy="1104846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74F538-86B3-6819-5CD1-C5FAD42D0EA7}"/>
              </a:ext>
            </a:extLst>
          </p:cNvPr>
          <p:cNvSpPr/>
          <p:nvPr/>
        </p:nvSpPr>
        <p:spPr>
          <a:xfrm>
            <a:off x="2678810" y="3429000"/>
            <a:ext cx="6941006" cy="5833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C057A37-C244-8004-83FC-A2D7289D59AE}"/>
              </a:ext>
            </a:extLst>
          </p:cNvPr>
          <p:cNvSpPr/>
          <p:nvPr/>
        </p:nvSpPr>
        <p:spPr>
          <a:xfrm>
            <a:off x="5434467" y="2212483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Vision+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DB870E-5C72-00A6-0BB5-F239F139AB54}"/>
              </a:ext>
            </a:extLst>
          </p:cNvPr>
          <p:cNvSpPr/>
          <p:nvPr/>
        </p:nvSpPr>
        <p:spPr>
          <a:xfrm>
            <a:off x="2774934" y="4171829"/>
            <a:ext cx="6763263" cy="432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 Channels (Grayscale </a:t>
            </a:r>
            <a:r>
              <a:rPr lang="en-GB" sz="2000" dirty="0">
                <a:sym typeface="Wingdings" panose="05000000000000000000" pitchFamily="2" charset="2"/>
              </a:rPr>
              <a:t> RGB) </a:t>
            </a:r>
            <a:endParaRPr lang="en-GB" sz="20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7679282-9A52-3146-9EA8-E578B9A7684E}"/>
              </a:ext>
            </a:extLst>
          </p:cNvPr>
          <p:cNvSpPr/>
          <p:nvPr/>
        </p:nvSpPr>
        <p:spPr>
          <a:xfrm>
            <a:off x="2767681" y="3473919"/>
            <a:ext cx="6763263" cy="432522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 Class Balancing (Dataset Augmentation)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915551-C6DC-C718-ECA0-4A72AC3BA4ED}"/>
              </a:ext>
            </a:extLst>
          </p:cNvPr>
          <p:cNvSpPr/>
          <p:nvPr/>
        </p:nvSpPr>
        <p:spPr>
          <a:xfrm>
            <a:off x="2669112" y="2700563"/>
            <a:ext cx="6950704" cy="647582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5AB9F46-67A7-ADD4-11A8-B773CF1745BA}"/>
              </a:ext>
            </a:extLst>
          </p:cNvPr>
          <p:cNvSpPr/>
          <p:nvPr/>
        </p:nvSpPr>
        <p:spPr>
          <a:xfrm>
            <a:off x="2759625" y="2816258"/>
            <a:ext cx="6763263" cy="43252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Dataset Splitting (Train/Test/Validation)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9177C5C-7B36-A105-25C4-8B589DABBF96}"/>
              </a:ext>
            </a:extLst>
          </p:cNvPr>
          <p:cNvSpPr/>
          <p:nvPr/>
        </p:nvSpPr>
        <p:spPr>
          <a:xfrm>
            <a:off x="2790927" y="4705183"/>
            <a:ext cx="6763263" cy="432522"/>
          </a:xfrm>
          <a:prstGeom prst="roundRect">
            <a:avLst/>
          </a:prstGeom>
          <a:solidFill>
            <a:srgbClr val="21A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Image Scaling + File Formatting</a:t>
            </a:r>
          </a:p>
        </p:txBody>
      </p:sp>
    </p:spTree>
    <p:extLst>
      <p:ext uri="{BB962C8B-B14F-4D97-AF65-F5344CB8AC3E}">
        <p14:creationId xmlns:p14="http://schemas.microsoft.com/office/powerpoint/2010/main" val="4061402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0383B0B-C65A-D5B8-5BB4-47C73EC3B7F3}"/>
              </a:ext>
            </a:extLst>
          </p:cNvPr>
          <p:cNvSpPr/>
          <p:nvPr/>
        </p:nvSpPr>
        <p:spPr>
          <a:xfrm>
            <a:off x="1015322" y="5432278"/>
            <a:ext cx="10133324" cy="558297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DD81B-2F6C-55DB-B275-30945723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572112-9907-C314-D9B6-64CE09E65E1A}"/>
              </a:ext>
            </a:extLst>
          </p:cNvPr>
          <p:cNvSpPr txBox="1"/>
          <p:nvPr/>
        </p:nvSpPr>
        <p:spPr>
          <a:xfrm>
            <a:off x="337624" y="389158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Data Understanding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C5627-6E7B-F90B-BFBB-827E70B90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127" y="1382428"/>
            <a:ext cx="691515" cy="691515"/>
          </a:xfrm>
          <a:prstGeom prst="rect">
            <a:avLst/>
          </a:prstGeom>
        </p:spPr>
      </p:pic>
      <p:pic>
        <p:nvPicPr>
          <p:cNvPr id="9" name="Picture 8" descr="A person with dark hair&#10;&#10;Description automatically generated">
            <a:extLst>
              <a:ext uri="{FF2B5EF4-FFF2-40B4-BE49-F238E27FC236}">
                <a16:creationId xmlns:a16="http://schemas.microsoft.com/office/drawing/2014/main" id="{9739FE44-A32E-8E04-2633-49227BF17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043" y="1382428"/>
            <a:ext cx="691515" cy="691515"/>
          </a:xfrm>
          <a:prstGeom prst="rect">
            <a:avLst/>
          </a:prstGeom>
        </p:spPr>
      </p:pic>
      <p:pic>
        <p:nvPicPr>
          <p:cNvPr id="23" name="Picture 22" descr="A person making a face&#10;&#10;Description automatically generated">
            <a:extLst>
              <a:ext uri="{FF2B5EF4-FFF2-40B4-BE49-F238E27FC236}">
                <a16:creationId xmlns:a16="http://schemas.microsoft.com/office/drawing/2014/main" id="{CD4418B5-7BAC-5D04-AD7F-2F6822A40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725" y="1393616"/>
            <a:ext cx="691515" cy="691515"/>
          </a:xfrm>
          <a:prstGeom prst="rect">
            <a:avLst/>
          </a:prstGeom>
        </p:spPr>
      </p:pic>
      <p:pic>
        <p:nvPicPr>
          <p:cNvPr id="40" name="Picture 39" descr="A person with her mouth open&#10;&#10;Description automatically generated">
            <a:extLst>
              <a:ext uri="{FF2B5EF4-FFF2-40B4-BE49-F238E27FC236}">
                <a16:creationId xmlns:a16="http://schemas.microsoft.com/office/drawing/2014/main" id="{43BAE85D-AFB7-744D-34B8-895835617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492" y="1365474"/>
            <a:ext cx="691516" cy="691516"/>
          </a:xfrm>
          <a:prstGeom prst="rect">
            <a:avLst/>
          </a:prstGeom>
        </p:spPr>
      </p:pic>
      <p:pic>
        <p:nvPicPr>
          <p:cNvPr id="42" name="Picture 41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4F15E8EB-7F85-AD59-7723-4EB1B894D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700" y="1382430"/>
            <a:ext cx="691516" cy="691516"/>
          </a:xfrm>
          <a:prstGeom prst="rect">
            <a:avLst/>
          </a:prstGeom>
        </p:spPr>
      </p:pic>
      <p:pic>
        <p:nvPicPr>
          <p:cNvPr id="49" name="Picture 48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8129D3BE-15CB-A77F-CE6A-874EFAE82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3960" y="1347090"/>
            <a:ext cx="691516" cy="691516"/>
          </a:xfrm>
          <a:prstGeom prst="rect">
            <a:avLst/>
          </a:prstGeom>
        </p:spPr>
      </p:pic>
      <p:pic>
        <p:nvPicPr>
          <p:cNvPr id="53" name="Picture 52" descr="A baby making a face&#10;&#10;Description automatically generated">
            <a:extLst>
              <a:ext uri="{FF2B5EF4-FFF2-40B4-BE49-F238E27FC236}">
                <a16:creationId xmlns:a16="http://schemas.microsoft.com/office/drawing/2014/main" id="{047FF6A6-E7AE-8571-C387-C09A6DFC5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6237" y="1348698"/>
            <a:ext cx="691517" cy="691517"/>
          </a:xfrm>
          <a:prstGeom prst="rect">
            <a:avLst/>
          </a:prstGeom>
        </p:spPr>
      </p:pic>
      <p:pic>
        <p:nvPicPr>
          <p:cNvPr id="55" name="Picture 54" descr="A person with her mouth open&#10;&#10;Description automatically generated">
            <a:extLst>
              <a:ext uri="{FF2B5EF4-FFF2-40B4-BE49-F238E27FC236}">
                <a16:creationId xmlns:a16="http://schemas.microsoft.com/office/drawing/2014/main" id="{9C9CABA9-A447-2426-AA66-F9B9D3C30B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8515" y="1348698"/>
            <a:ext cx="688005" cy="68800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65DC1E-DFC2-33C4-01A5-EE0090439199}"/>
              </a:ext>
            </a:extLst>
          </p:cNvPr>
          <p:cNvSpPr txBox="1"/>
          <p:nvPr/>
        </p:nvSpPr>
        <p:spPr>
          <a:xfrm>
            <a:off x="2418218" y="1057697"/>
            <a:ext cx="861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Anger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E8B1A5-90FF-0136-8F22-62EE297F350D}"/>
              </a:ext>
            </a:extLst>
          </p:cNvPr>
          <p:cNvSpPr txBox="1"/>
          <p:nvPr/>
        </p:nvSpPr>
        <p:spPr>
          <a:xfrm>
            <a:off x="3206545" y="1058850"/>
            <a:ext cx="1279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Contempt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38B2D6-F023-52A8-9EDD-AAE0F4625706}"/>
              </a:ext>
            </a:extLst>
          </p:cNvPr>
          <p:cNvSpPr txBox="1"/>
          <p:nvPr/>
        </p:nvSpPr>
        <p:spPr>
          <a:xfrm>
            <a:off x="4295387" y="1057696"/>
            <a:ext cx="861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1400" b="1" i="0" u="none" strike="noStrike" kern="1200" cap="none" spc="0" normalizeH="0" noProof="0" dirty="0">
                <a:ln>
                  <a:noFill/>
                </a:ln>
                <a:solidFill>
                  <a:srgbClr val="2F4D5D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</a:t>
            </a:r>
            <a:r>
              <a:rPr lang="en-GB" sz="1400" b="1" dirty="0" err="1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isgust</a:t>
            </a:r>
            <a:endParaRPr lang="en-GB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0BA8230-25B4-5C79-BEBD-E7B4443DDE5E}"/>
              </a:ext>
            </a:extLst>
          </p:cNvPr>
          <p:cNvSpPr txBox="1"/>
          <p:nvPr/>
        </p:nvSpPr>
        <p:spPr>
          <a:xfrm>
            <a:off x="5434467" y="1051489"/>
            <a:ext cx="630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Fear</a:t>
            </a:r>
            <a:endParaRPr lang="en-GB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9E1E70D-E1E8-13E2-3CCE-FE915914E769}"/>
              </a:ext>
            </a:extLst>
          </p:cNvPr>
          <p:cNvSpPr txBox="1"/>
          <p:nvPr/>
        </p:nvSpPr>
        <p:spPr>
          <a:xfrm>
            <a:off x="6312106" y="1056260"/>
            <a:ext cx="758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Happy</a:t>
            </a:r>
            <a:endParaRPr lang="en-GB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1EF30F-780E-776F-B23B-64BCC4DCBCF4}"/>
              </a:ext>
            </a:extLst>
          </p:cNvPr>
          <p:cNvSpPr txBox="1"/>
          <p:nvPr/>
        </p:nvSpPr>
        <p:spPr>
          <a:xfrm>
            <a:off x="7237627" y="1056260"/>
            <a:ext cx="825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Neutral</a:t>
            </a:r>
            <a:endParaRPr lang="en-GB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E9672AE-AD85-F58A-411C-BC190FA2B3D2}"/>
              </a:ext>
            </a:extLst>
          </p:cNvPr>
          <p:cNvSpPr txBox="1"/>
          <p:nvPr/>
        </p:nvSpPr>
        <p:spPr>
          <a:xfrm>
            <a:off x="8341730" y="1058850"/>
            <a:ext cx="575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Sad</a:t>
            </a:r>
            <a:endParaRPr lang="en-GB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8699A7D-D2A2-FE93-24D4-40246521F524}"/>
              </a:ext>
            </a:extLst>
          </p:cNvPr>
          <p:cNvSpPr txBox="1"/>
          <p:nvPr/>
        </p:nvSpPr>
        <p:spPr>
          <a:xfrm>
            <a:off x="9181216" y="1039071"/>
            <a:ext cx="9051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Surprise</a:t>
            </a:r>
            <a:endParaRPr lang="en-GB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47F641D-BFA9-4578-E213-EB7D316BA4A0}"/>
              </a:ext>
            </a:extLst>
          </p:cNvPr>
          <p:cNvSpPr/>
          <p:nvPr/>
        </p:nvSpPr>
        <p:spPr>
          <a:xfrm>
            <a:off x="1212001" y="5507545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CK+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D0BB501-88C2-9F63-84A0-9F43161C24F1}"/>
              </a:ext>
            </a:extLst>
          </p:cNvPr>
          <p:cNvSpPr/>
          <p:nvPr/>
        </p:nvSpPr>
        <p:spPr>
          <a:xfrm>
            <a:off x="5357908" y="5511053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FER-2013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1E084F-3F46-4C2F-B4E7-287F1B1215B4}"/>
              </a:ext>
            </a:extLst>
          </p:cNvPr>
          <p:cNvSpPr/>
          <p:nvPr/>
        </p:nvSpPr>
        <p:spPr>
          <a:xfrm>
            <a:off x="9380468" y="5511053"/>
            <a:ext cx="1476184" cy="4290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AffectNet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6F7162-D16B-82E2-BD02-2A1FA6C330D6}"/>
              </a:ext>
            </a:extLst>
          </p:cNvPr>
          <p:cNvSpPr/>
          <p:nvPr/>
        </p:nvSpPr>
        <p:spPr>
          <a:xfrm>
            <a:off x="2688186" y="4120837"/>
            <a:ext cx="6941006" cy="1104846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74F538-86B3-6819-5CD1-C5FAD42D0EA7}"/>
              </a:ext>
            </a:extLst>
          </p:cNvPr>
          <p:cNvSpPr/>
          <p:nvPr/>
        </p:nvSpPr>
        <p:spPr>
          <a:xfrm>
            <a:off x="2678810" y="3429000"/>
            <a:ext cx="6941006" cy="583360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C057A37-C244-8004-83FC-A2D7289D59AE}"/>
              </a:ext>
            </a:extLst>
          </p:cNvPr>
          <p:cNvSpPr/>
          <p:nvPr/>
        </p:nvSpPr>
        <p:spPr>
          <a:xfrm>
            <a:off x="5434467" y="2212483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Vision+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DB870E-5C72-00A6-0BB5-F239F139AB54}"/>
              </a:ext>
            </a:extLst>
          </p:cNvPr>
          <p:cNvSpPr/>
          <p:nvPr/>
        </p:nvSpPr>
        <p:spPr>
          <a:xfrm>
            <a:off x="2774934" y="4171829"/>
            <a:ext cx="6763263" cy="432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 Channels (Grayscale </a:t>
            </a:r>
            <a:r>
              <a:rPr lang="en-GB" sz="2000" dirty="0">
                <a:sym typeface="Wingdings" panose="05000000000000000000" pitchFamily="2" charset="2"/>
              </a:rPr>
              <a:t> RGB) </a:t>
            </a:r>
            <a:endParaRPr lang="en-GB" sz="20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7679282-9A52-3146-9EA8-E578B9A7684E}"/>
              </a:ext>
            </a:extLst>
          </p:cNvPr>
          <p:cNvSpPr/>
          <p:nvPr/>
        </p:nvSpPr>
        <p:spPr>
          <a:xfrm>
            <a:off x="2767681" y="3473919"/>
            <a:ext cx="6763263" cy="432522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 Class Balancing (Dataset Augmentation)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915551-C6DC-C718-ECA0-4A72AC3BA4ED}"/>
              </a:ext>
            </a:extLst>
          </p:cNvPr>
          <p:cNvSpPr/>
          <p:nvPr/>
        </p:nvSpPr>
        <p:spPr>
          <a:xfrm>
            <a:off x="2669112" y="2700563"/>
            <a:ext cx="6950704" cy="64758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5AB9F46-67A7-ADD4-11A8-B773CF1745BA}"/>
              </a:ext>
            </a:extLst>
          </p:cNvPr>
          <p:cNvSpPr/>
          <p:nvPr/>
        </p:nvSpPr>
        <p:spPr>
          <a:xfrm>
            <a:off x="2759625" y="2816258"/>
            <a:ext cx="6763263" cy="43252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Dataset Splitting (Train/Test/Validation)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47EE73C-F0FF-2C6F-D7DE-DE1FF8708F91}"/>
              </a:ext>
            </a:extLst>
          </p:cNvPr>
          <p:cNvSpPr/>
          <p:nvPr/>
        </p:nvSpPr>
        <p:spPr>
          <a:xfrm>
            <a:off x="2774934" y="4698495"/>
            <a:ext cx="6763263" cy="432522"/>
          </a:xfrm>
          <a:prstGeom prst="roundRect">
            <a:avLst/>
          </a:prstGeom>
          <a:solidFill>
            <a:srgbClr val="21A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Image Scaling + File Formatting</a:t>
            </a:r>
          </a:p>
        </p:txBody>
      </p:sp>
    </p:spTree>
    <p:extLst>
      <p:ext uri="{BB962C8B-B14F-4D97-AF65-F5344CB8AC3E}">
        <p14:creationId xmlns:p14="http://schemas.microsoft.com/office/powerpoint/2010/main" val="2443543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DD81B-2F6C-55DB-B275-30945723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572112-9907-C314-D9B6-64CE09E65E1A}"/>
              </a:ext>
            </a:extLst>
          </p:cNvPr>
          <p:cNvSpPr txBox="1"/>
          <p:nvPr/>
        </p:nvSpPr>
        <p:spPr>
          <a:xfrm>
            <a:off x="337624" y="389158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Data Understanding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C5627-6E7B-F90B-BFBB-827E70B90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127" y="1382428"/>
            <a:ext cx="691515" cy="691515"/>
          </a:xfrm>
          <a:prstGeom prst="rect">
            <a:avLst/>
          </a:prstGeom>
        </p:spPr>
      </p:pic>
      <p:pic>
        <p:nvPicPr>
          <p:cNvPr id="9" name="Picture 8" descr="A person with dark hair&#10;&#10;Description automatically generated">
            <a:extLst>
              <a:ext uri="{FF2B5EF4-FFF2-40B4-BE49-F238E27FC236}">
                <a16:creationId xmlns:a16="http://schemas.microsoft.com/office/drawing/2014/main" id="{9739FE44-A32E-8E04-2633-49227BF17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043" y="1382428"/>
            <a:ext cx="691515" cy="691515"/>
          </a:xfrm>
          <a:prstGeom prst="rect">
            <a:avLst/>
          </a:prstGeom>
        </p:spPr>
      </p:pic>
      <p:pic>
        <p:nvPicPr>
          <p:cNvPr id="23" name="Picture 22" descr="A person making a face&#10;&#10;Description automatically generated">
            <a:extLst>
              <a:ext uri="{FF2B5EF4-FFF2-40B4-BE49-F238E27FC236}">
                <a16:creationId xmlns:a16="http://schemas.microsoft.com/office/drawing/2014/main" id="{CD4418B5-7BAC-5D04-AD7F-2F6822A40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725" y="1393616"/>
            <a:ext cx="691515" cy="691515"/>
          </a:xfrm>
          <a:prstGeom prst="rect">
            <a:avLst/>
          </a:prstGeom>
        </p:spPr>
      </p:pic>
      <p:pic>
        <p:nvPicPr>
          <p:cNvPr id="40" name="Picture 39" descr="A person with her mouth open&#10;&#10;Description automatically generated">
            <a:extLst>
              <a:ext uri="{FF2B5EF4-FFF2-40B4-BE49-F238E27FC236}">
                <a16:creationId xmlns:a16="http://schemas.microsoft.com/office/drawing/2014/main" id="{43BAE85D-AFB7-744D-34B8-895835617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492" y="1365474"/>
            <a:ext cx="691516" cy="691516"/>
          </a:xfrm>
          <a:prstGeom prst="rect">
            <a:avLst/>
          </a:prstGeom>
        </p:spPr>
      </p:pic>
      <p:pic>
        <p:nvPicPr>
          <p:cNvPr id="42" name="Picture 41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4F15E8EB-7F85-AD59-7723-4EB1B894D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700" y="1382430"/>
            <a:ext cx="691516" cy="691516"/>
          </a:xfrm>
          <a:prstGeom prst="rect">
            <a:avLst/>
          </a:prstGeom>
        </p:spPr>
      </p:pic>
      <p:pic>
        <p:nvPicPr>
          <p:cNvPr id="49" name="Picture 48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8129D3BE-15CB-A77F-CE6A-874EFAE82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3960" y="1347090"/>
            <a:ext cx="691516" cy="691516"/>
          </a:xfrm>
          <a:prstGeom prst="rect">
            <a:avLst/>
          </a:prstGeom>
        </p:spPr>
      </p:pic>
      <p:pic>
        <p:nvPicPr>
          <p:cNvPr id="53" name="Picture 52" descr="A baby making a face&#10;&#10;Description automatically generated">
            <a:extLst>
              <a:ext uri="{FF2B5EF4-FFF2-40B4-BE49-F238E27FC236}">
                <a16:creationId xmlns:a16="http://schemas.microsoft.com/office/drawing/2014/main" id="{047FF6A6-E7AE-8571-C387-C09A6DFC5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6237" y="1348698"/>
            <a:ext cx="691517" cy="691517"/>
          </a:xfrm>
          <a:prstGeom prst="rect">
            <a:avLst/>
          </a:prstGeom>
        </p:spPr>
      </p:pic>
      <p:pic>
        <p:nvPicPr>
          <p:cNvPr id="55" name="Picture 54" descr="A person with her mouth open&#10;&#10;Description automatically generated">
            <a:extLst>
              <a:ext uri="{FF2B5EF4-FFF2-40B4-BE49-F238E27FC236}">
                <a16:creationId xmlns:a16="http://schemas.microsoft.com/office/drawing/2014/main" id="{9C9CABA9-A447-2426-AA66-F9B9D3C30B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8515" y="1348698"/>
            <a:ext cx="688005" cy="68800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65DC1E-DFC2-33C4-01A5-EE0090439199}"/>
              </a:ext>
            </a:extLst>
          </p:cNvPr>
          <p:cNvSpPr txBox="1"/>
          <p:nvPr/>
        </p:nvSpPr>
        <p:spPr>
          <a:xfrm>
            <a:off x="2418218" y="1057697"/>
            <a:ext cx="861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Anger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E8B1A5-90FF-0136-8F22-62EE297F350D}"/>
              </a:ext>
            </a:extLst>
          </p:cNvPr>
          <p:cNvSpPr txBox="1"/>
          <p:nvPr/>
        </p:nvSpPr>
        <p:spPr>
          <a:xfrm>
            <a:off x="3206545" y="1058850"/>
            <a:ext cx="1279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Contempt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38B2D6-F023-52A8-9EDD-AAE0F4625706}"/>
              </a:ext>
            </a:extLst>
          </p:cNvPr>
          <p:cNvSpPr txBox="1"/>
          <p:nvPr/>
        </p:nvSpPr>
        <p:spPr>
          <a:xfrm>
            <a:off x="4295387" y="1057696"/>
            <a:ext cx="861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1400" b="1" i="0" u="none" strike="noStrike" kern="1200" cap="none" spc="0" normalizeH="0" noProof="0" dirty="0">
                <a:ln>
                  <a:noFill/>
                </a:ln>
                <a:solidFill>
                  <a:srgbClr val="2F4D5D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</a:t>
            </a:r>
            <a:r>
              <a:rPr lang="en-GB" sz="1400" b="1" dirty="0" err="1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isgust</a:t>
            </a:r>
            <a:endParaRPr lang="en-GB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0BA8230-25B4-5C79-BEBD-E7B4443DDE5E}"/>
              </a:ext>
            </a:extLst>
          </p:cNvPr>
          <p:cNvSpPr txBox="1"/>
          <p:nvPr/>
        </p:nvSpPr>
        <p:spPr>
          <a:xfrm>
            <a:off x="5434467" y="1051489"/>
            <a:ext cx="630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Fear</a:t>
            </a:r>
            <a:endParaRPr lang="en-GB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9E1E70D-E1E8-13E2-3CCE-FE915914E769}"/>
              </a:ext>
            </a:extLst>
          </p:cNvPr>
          <p:cNvSpPr txBox="1"/>
          <p:nvPr/>
        </p:nvSpPr>
        <p:spPr>
          <a:xfrm>
            <a:off x="6312106" y="1056260"/>
            <a:ext cx="758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Happy</a:t>
            </a:r>
            <a:endParaRPr lang="en-GB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1EF30F-780E-776F-B23B-64BCC4DCBCF4}"/>
              </a:ext>
            </a:extLst>
          </p:cNvPr>
          <p:cNvSpPr txBox="1"/>
          <p:nvPr/>
        </p:nvSpPr>
        <p:spPr>
          <a:xfrm>
            <a:off x="7237627" y="1056260"/>
            <a:ext cx="825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Neutral</a:t>
            </a:r>
            <a:endParaRPr lang="en-GB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E9672AE-AD85-F58A-411C-BC190FA2B3D2}"/>
              </a:ext>
            </a:extLst>
          </p:cNvPr>
          <p:cNvSpPr txBox="1"/>
          <p:nvPr/>
        </p:nvSpPr>
        <p:spPr>
          <a:xfrm>
            <a:off x="8341730" y="1058850"/>
            <a:ext cx="575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Sad</a:t>
            </a:r>
            <a:endParaRPr lang="en-GB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8699A7D-D2A2-FE93-24D4-40246521F524}"/>
              </a:ext>
            </a:extLst>
          </p:cNvPr>
          <p:cNvSpPr txBox="1"/>
          <p:nvPr/>
        </p:nvSpPr>
        <p:spPr>
          <a:xfrm>
            <a:off x="9181216" y="1039071"/>
            <a:ext cx="9051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Surprise</a:t>
            </a:r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C057A37-C244-8004-83FC-A2D7289D59AE}"/>
              </a:ext>
            </a:extLst>
          </p:cNvPr>
          <p:cNvSpPr/>
          <p:nvPr/>
        </p:nvSpPr>
        <p:spPr>
          <a:xfrm>
            <a:off x="5434467" y="2212483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Vision+</a:t>
            </a:r>
          </a:p>
        </p:txBody>
      </p:sp>
      <p:pic>
        <p:nvPicPr>
          <p:cNvPr id="2" name="Picture 1" descr="A chart with green lines&#10;&#10;Description automatically generated with medium confidence">
            <a:extLst>
              <a:ext uri="{FF2B5EF4-FFF2-40B4-BE49-F238E27FC236}">
                <a16:creationId xmlns:a16="http://schemas.microsoft.com/office/drawing/2014/main" id="{650BBA2D-284B-C67A-2286-3DD6298F8B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2559" y="3249340"/>
            <a:ext cx="2877891" cy="2232000"/>
          </a:xfrm>
          <a:prstGeom prst="rect">
            <a:avLst/>
          </a:prstGeom>
        </p:spPr>
      </p:pic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A3FEF54-15CE-0B21-4103-B96434EA4F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4669" y="3232384"/>
            <a:ext cx="2877890" cy="2232000"/>
          </a:xfrm>
          <a:prstGeom prst="rect">
            <a:avLst/>
          </a:prstGeom>
        </p:spPr>
      </p:pic>
      <p:pic>
        <p:nvPicPr>
          <p:cNvPr id="10" name="Picture 9" descr="A chart of different emotions&#10;&#10;Description automatically generated with medium confidence">
            <a:extLst>
              <a:ext uri="{FF2B5EF4-FFF2-40B4-BE49-F238E27FC236}">
                <a16:creationId xmlns:a16="http://schemas.microsoft.com/office/drawing/2014/main" id="{B683B1A9-C049-9011-0169-445DC03670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0450" y="3212097"/>
            <a:ext cx="2877890" cy="223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B0E806-FB15-08B2-5018-8F3E91C8E7D6}"/>
              </a:ext>
            </a:extLst>
          </p:cNvPr>
          <p:cNvSpPr txBox="1"/>
          <p:nvPr/>
        </p:nvSpPr>
        <p:spPr>
          <a:xfrm>
            <a:off x="263660" y="3173178"/>
            <a:ext cx="2559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Classes</a:t>
            </a:r>
            <a:r>
              <a:rPr lang="en-GB" dirty="0"/>
              <a:t>: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Datapoints</a:t>
            </a:r>
            <a:r>
              <a:rPr lang="en-GB" dirty="0"/>
              <a:t>: 69202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Img. Size: </a:t>
            </a:r>
            <a:r>
              <a:rPr lang="en-GB" dirty="0"/>
              <a:t>224x224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Channels: </a:t>
            </a:r>
            <a:r>
              <a:rPr lang="en-GB" dirty="0"/>
              <a:t>3 </a:t>
            </a:r>
          </a:p>
        </p:txBody>
      </p:sp>
    </p:spTree>
    <p:extLst>
      <p:ext uri="{BB962C8B-B14F-4D97-AF65-F5344CB8AC3E}">
        <p14:creationId xmlns:p14="http://schemas.microsoft.com/office/powerpoint/2010/main" val="2622376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9239E0-F25C-4F20-BE91-788DE870C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nl-BE" dirty="0"/>
              <a:t>Training a model to indentify the face of the driver and detect their facial expression.</a:t>
            </a:r>
          </a:p>
          <a:p>
            <a:pPr algn="just"/>
            <a:r>
              <a:rPr lang="nl-BE" dirty="0"/>
              <a:t>Because of privacy concerns, we decided to blur the images of the driver</a:t>
            </a:r>
          </a:p>
          <a:p>
            <a:pPr algn="just"/>
            <a:r>
              <a:rPr lang="nl-BE" dirty="0"/>
              <a:t>To do this, we first setuped a base model to see the performance, and then applied different levels of Bluring to see on what threshold the faces are not recognizable yet the model performs good enough.</a:t>
            </a:r>
          </a:p>
          <a:p>
            <a:pPr marL="0" indent="0" algn="just">
              <a:buNone/>
            </a:pPr>
            <a:r>
              <a:rPr lang="nl-BE" dirty="0"/>
              <a:t> 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1010688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9239E0-F25C-4F20-BE91-788DE870C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nl-BE" dirty="0"/>
              <a:t>To setup the base model we First trained a baseline model on our dataset using transfer learning</a:t>
            </a:r>
          </a:p>
          <a:p>
            <a:pPr algn="just"/>
            <a:r>
              <a:rPr lang="nl-BE" dirty="0"/>
              <a:t>Our Approach uses a face detection model to detect faces, then passes the face to the second model to detect the facial expressions.</a:t>
            </a:r>
          </a:p>
          <a:p>
            <a:pPr algn="just"/>
            <a:r>
              <a:rPr lang="nl-BE" dirty="0"/>
              <a:t>Chosen Model: VGG16 Model to classify the emotions, and OpenCV’s Haar cascade to detect the faces.</a:t>
            </a:r>
          </a:p>
          <a:p>
            <a:pPr algn="just"/>
            <a:r>
              <a:rPr lang="nl-BE" dirty="0"/>
              <a:t>The VGG16 Model was preloaded with weights based on ImageNetV1 and needs to be trained on our Dataset. First We add a classification layer to map the output vector to 128 and another one to map to our 8 classes output.</a:t>
            </a:r>
          </a:p>
          <a:p>
            <a:pPr algn="just"/>
            <a:endParaRPr lang="nl-BE" dirty="0"/>
          </a:p>
          <a:p>
            <a:pPr algn="just"/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975838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00" y="510988"/>
            <a:ext cx="8614346" cy="51844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Architecture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1455" y="6176845"/>
            <a:ext cx="4993200" cy="64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KU Leuven Bruges  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Faculty of Engineering Technology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A297500-7527-634B-90F4-69D0994C32B4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17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6" name="Picture 5" descr="A diagram of a layer of layers&#10;&#10;Description automatically generated with medium confidence">
            <a:extLst>
              <a:ext uri="{FF2B5EF4-FFF2-40B4-BE49-F238E27FC236}">
                <a16:creationId xmlns:a16="http://schemas.microsoft.com/office/drawing/2014/main" id="{F80CEC02-F35F-E2BD-4BA2-4AA009080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60" y="1328620"/>
            <a:ext cx="80962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55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9239E0-F25C-4F20-BE91-788DE870C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790" y="1515530"/>
            <a:ext cx="10876302" cy="4464000"/>
          </a:xfrm>
        </p:spPr>
        <p:txBody>
          <a:bodyPr>
            <a:normAutofit/>
          </a:bodyPr>
          <a:lstStyle/>
          <a:p>
            <a:pPr algn="just"/>
            <a:r>
              <a:rPr lang="nl-BE" sz="2000" dirty="0"/>
              <a:t>We used CrossEntropyLoss and Adam Optimizer with default learning rate of 0.001</a:t>
            </a:r>
          </a:p>
          <a:p>
            <a:pPr algn="just"/>
            <a:r>
              <a:rPr lang="nl-BE" sz="2000" dirty="0"/>
              <a:t>The result for training this configuration on Vision+ Dataset with 10 epochs and batch size of 32 is as follows</a:t>
            </a:r>
          </a:p>
          <a:p>
            <a:pPr algn="just"/>
            <a:r>
              <a:rPr lang="nl-BE" sz="2000" dirty="0"/>
              <a:t>LossFunction: CrossEntropyLoss</a:t>
            </a:r>
          </a:p>
          <a:p>
            <a:pPr algn="just"/>
            <a:r>
              <a:rPr lang="nl-BE" sz="2000" dirty="0"/>
              <a:t>Optimizer: Adam, LearningRate: 0.001</a:t>
            </a:r>
          </a:p>
          <a:p>
            <a:pPr algn="just"/>
            <a:r>
              <a:rPr lang="nl-BE" sz="2000" dirty="0"/>
              <a:t>Batch Size: 32, Epochs: 10</a:t>
            </a:r>
          </a:p>
          <a:p>
            <a:pPr algn="just"/>
            <a:endParaRPr lang="nl-BE" sz="2000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Our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728A9E-F36B-F799-8241-F8943971C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3" t="89021" r="1936" b="-2015"/>
          <a:stretch/>
        </p:blipFill>
        <p:spPr>
          <a:xfrm>
            <a:off x="1395540" y="4103649"/>
            <a:ext cx="9400919" cy="832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F253C7-E262-73C8-2BDA-3DD15DF4D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392" r="59902"/>
          <a:stretch/>
        </p:blipFill>
        <p:spPr>
          <a:xfrm>
            <a:off x="4581650" y="5167071"/>
            <a:ext cx="3028700" cy="6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01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9239E0-F25C-4F20-BE91-788DE870C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359036"/>
            <a:ext cx="11041200" cy="4760964"/>
          </a:xfrm>
        </p:spPr>
        <p:txBody>
          <a:bodyPr>
            <a:normAutofit/>
          </a:bodyPr>
          <a:lstStyle/>
          <a:p>
            <a:r>
              <a:rPr lang="nl-BE" sz="2000" dirty="0"/>
              <a:t>As it could be seen, the model was not performing well. Also each train was time consuming as our dataset was too big.</a:t>
            </a:r>
          </a:p>
          <a:p>
            <a:r>
              <a:rPr lang="nl-BE" sz="2000" dirty="0"/>
              <a:t>Then we tried different learning rates:</a:t>
            </a:r>
          </a:p>
          <a:p>
            <a:endParaRPr lang="nl-BE" sz="2000" dirty="0"/>
          </a:p>
          <a:p>
            <a:endParaRPr lang="nl-BE" sz="2000" dirty="0"/>
          </a:p>
          <a:p>
            <a:endParaRPr lang="nl-BE" sz="2000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Our Approach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32C671-1EF1-A2C8-6B18-40F56594E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20"/>
          <a:stretch/>
        </p:blipFill>
        <p:spPr>
          <a:xfrm>
            <a:off x="900000" y="4939190"/>
            <a:ext cx="7617504" cy="777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43E04-E223-0E62-09E8-CCD1FF78D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62"/>
          <a:stretch/>
        </p:blipFill>
        <p:spPr>
          <a:xfrm>
            <a:off x="900000" y="3018108"/>
            <a:ext cx="7527692" cy="109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A98C8-4B7B-8C0F-EFC3-35B6A0CAFE7A}"/>
              </a:ext>
            </a:extLst>
          </p:cNvPr>
          <p:cNvSpPr txBox="1"/>
          <p:nvPr/>
        </p:nvSpPr>
        <p:spPr>
          <a:xfrm>
            <a:off x="835729" y="2649131"/>
            <a:ext cx="1933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Learning Rate: 0.001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792D8-992C-1426-C604-A2A8EE49DF74}"/>
              </a:ext>
            </a:extLst>
          </p:cNvPr>
          <p:cNvSpPr txBox="1"/>
          <p:nvPr/>
        </p:nvSpPr>
        <p:spPr>
          <a:xfrm>
            <a:off x="835729" y="4636400"/>
            <a:ext cx="2032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Learning Rate: 0.0001</a:t>
            </a:r>
          </a:p>
        </p:txBody>
      </p:sp>
    </p:spTree>
    <p:extLst>
      <p:ext uri="{BB962C8B-B14F-4D97-AF65-F5344CB8AC3E}">
        <p14:creationId xmlns:p14="http://schemas.microsoft.com/office/powerpoint/2010/main" val="988513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026766"/>
            <a:ext cx="4740718" cy="849254"/>
          </a:xfrm>
        </p:spPr>
        <p:txBody>
          <a:bodyPr/>
          <a:lstStyle/>
          <a:p>
            <a:r>
              <a:rPr lang="nl-BE" dirty="0"/>
              <a:t>Link To Github: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2EBCF5-9CB0-29C3-1F8B-8FE90E8D5E27}"/>
              </a:ext>
            </a:extLst>
          </p:cNvPr>
          <p:cNvSpPr txBox="1"/>
          <p:nvPr/>
        </p:nvSpPr>
        <p:spPr>
          <a:xfrm>
            <a:off x="3266378" y="3058997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https://github.com/AhmadBeigRezaei/VisionGuard-CV/</a:t>
            </a:r>
            <a:endParaRPr lang="en-US" dirty="0"/>
          </a:p>
        </p:txBody>
      </p:sp>
      <p:pic>
        <p:nvPicPr>
          <p:cNvPr id="2050" name="Picture 2" descr="GitHub Logos and Usage · GitHub">
            <a:extLst>
              <a:ext uri="{FF2B5EF4-FFF2-40B4-BE49-F238E27FC236}">
                <a16:creationId xmlns:a16="http://schemas.microsoft.com/office/drawing/2014/main" id="{FB5F7860-D03B-9CA9-4818-2F421ECBF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047" y="2464007"/>
            <a:ext cx="1559312" cy="155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737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9239E0-F25C-4F20-BE91-788DE870C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00" y="1242055"/>
            <a:ext cx="11041200" cy="890555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To make sure our pipeline worked, we tested it on </a:t>
            </a:r>
            <a:r>
              <a:rPr lang="nl-BE" dirty="0">
                <a:highlight>
                  <a:srgbClr val="00FFFF"/>
                </a:highlight>
              </a:rPr>
              <a:t>MNIST</a:t>
            </a:r>
            <a:r>
              <a:rPr lang="nl-BE" dirty="0"/>
              <a:t> Dataset and the result was good and showed that the pipeline is working properly.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Testing of our Pipeline</a:t>
            </a:r>
          </a:p>
        </p:txBody>
      </p:sp>
      <p:sp>
        <p:nvSpPr>
          <p:cNvPr id="6" name="Tijdelijke aanduiding voor inhoud 1">
            <a:extLst>
              <a:ext uri="{FF2B5EF4-FFF2-40B4-BE49-F238E27FC236}">
                <a16:creationId xmlns:a16="http://schemas.microsoft.com/office/drawing/2014/main" id="{01A4CAE1-496B-804F-4AC1-16D5889C63CE}"/>
              </a:ext>
            </a:extLst>
          </p:cNvPr>
          <p:cNvSpPr txBox="1">
            <a:spLocks/>
          </p:cNvSpPr>
          <p:nvPr/>
        </p:nvSpPr>
        <p:spPr>
          <a:xfrm>
            <a:off x="576000" y="5022481"/>
            <a:ext cx="11041200" cy="89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BE" dirty="0"/>
              <a:t>Therefore, we used a smaller part of our dataset and only considered using AffectNet.</a:t>
            </a:r>
          </a:p>
        </p:txBody>
      </p:sp>
      <p:sp>
        <p:nvSpPr>
          <p:cNvPr id="8" name="AutoShape 6" descr="Image preview">
            <a:extLst>
              <a:ext uri="{FF2B5EF4-FFF2-40B4-BE49-F238E27FC236}">
                <a16:creationId xmlns:a16="http://schemas.microsoft.com/office/drawing/2014/main" id="{48370BA0-0A20-2D7D-F722-380823E23D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F08F2-2732-112D-35CB-3358BE8BF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2333580"/>
            <a:ext cx="118205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51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/>
              <a:t>KU Leuven Bruges  </a:t>
            </a:r>
          </a:p>
          <a:p>
            <a:r>
              <a:rPr lang="en-US" sz="105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Performance on Affectnet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81FE7-E63E-71D7-4166-4EBBA2407C7F}"/>
              </a:ext>
            </a:extLst>
          </p:cNvPr>
          <p:cNvSpPr txBox="1"/>
          <p:nvPr/>
        </p:nvSpPr>
        <p:spPr>
          <a:xfrm>
            <a:off x="503853" y="1254195"/>
            <a:ext cx="11799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improving the performance different learning rates applied and tested; Best performing learning rates were as </a:t>
            </a:r>
          </a:p>
          <a:p>
            <a:r>
              <a:rPr lang="en-US" dirty="0"/>
              <a:t>First layer = 0.00001 and the last layer = 0.0001 First including a SoftMax layer: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AC333D-5F08-84BF-D848-74C86DE3F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09" y="1943008"/>
            <a:ext cx="8734941" cy="426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10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/>
              <a:t>KU Leuven Bruges  </a:t>
            </a:r>
          </a:p>
          <a:p>
            <a:r>
              <a:rPr lang="en-US" sz="105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Model Performance on Affectnet </a:t>
            </a: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81FE7-E63E-71D7-4166-4EBBA2407C7F}"/>
              </a:ext>
            </a:extLst>
          </p:cNvPr>
          <p:cNvSpPr txBox="1"/>
          <p:nvPr/>
        </p:nvSpPr>
        <p:spPr>
          <a:xfrm>
            <a:off x="503853" y="1254195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Removing the </a:t>
            </a:r>
            <a:r>
              <a:rPr lang="en-US" dirty="0" err="1"/>
              <a:t>Softmax</a:t>
            </a:r>
            <a:r>
              <a:rPr lang="en-US" dirty="0"/>
              <a:t> layer: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FF86A-9A8A-D047-E68B-679D19F54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12" y="1750741"/>
            <a:ext cx="8678776" cy="42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3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/>
              <a:t>KU Leuven Bruges  </a:t>
            </a:r>
          </a:p>
          <a:p>
            <a:r>
              <a:rPr lang="en-US" sz="105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Performance on Affectnet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81FE7-E63E-71D7-4166-4EBBA2407C7F}"/>
              </a:ext>
            </a:extLst>
          </p:cNvPr>
          <p:cNvSpPr txBox="1"/>
          <p:nvPr/>
        </p:nvSpPr>
        <p:spPr>
          <a:xfrm>
            <a:off x="503853" y="1254195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Removing the </a:t>
            </a:r>
            <a:r>
              <a:rPr lang="en-US" dirty="0" err="1"/>
              <a:t>Softmax</a:t>
            </a:r>
            <a:r>
              <a:rPr lang="en-US" dirty="0"/>
              <a:t> layer: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2C2A2D-4614-B38A-7252-85316776C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052484"/>
            <a:ext cx="9468105" cy="30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13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/>
              <a:t>KU Leuven Bruges  </a:t>
            </a:r>
          </a:p>
          <a:p>
            <a:r>
              <a:rPr lang="en-US" sz="105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Model Performance on Affectnet </a:t>
            </a: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81FE7-E63E-71D7-4166-4EBBA2407C7F}"/>
              </a:ext>
            </a:extLst>
          </p:cNvPr>
          <p:cNvSpPr txBox="1"/>
          <p:nvPr/>
        </p:nvSpPr>
        <p:spPr>
          <a:xfrm>
            <a:off x="503853" y="125419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Sample examples: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03B9A7-A1C5-69F3-FE7D-B48609256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52" y="2006705"/>
            <a:ext cx="10260579" cy="35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7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/>
              <a:t>KU Leuven Bruges  </a:t>
            </a:r>
          </a:p>
          <a:p>
            <a:r>
              <a:rPr lang="en-US" sz="105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Performance on Affectnet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81FE7-E63E-71D7-4166-4EBBA2407C7F}"/>
              </a:ext>
            </a:extLst>
          </p:cNvPr>
          <p:cNvSpPr txBox="1"/>
          <p:nvPr/>
        </p:nvSpPr>
        <p:spPr>
          <a:xfrm>
            <a:off x="503853" y="1254195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examples blurring added: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69366-00AA-04B8-C07D-B1372B5AC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0" y="2004217"/>
            <a:ext cx="9478698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86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481121"/>
          </a:xfrm>
        </p:spPr>
        <p:txBody>
          <a:bodyPr>
            <a:normAutofit fontScale="90000"/>
          </a:bodyPr>
          <a:lstStyle/>
          <a:p>
            <a:r>
              <a:rPr lang="nl-BE" dirty="0"/>
              <a:t>Blurring Effect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BBB365-472B-8F28-6BC6-B9BA0F3A6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"/>
          <a:stretch/>
        </p:blipFill>
        <p:spPr>
          <a:xfrm>
            <a:off x="47137" y="1174118"/>
            <a:ext cx="5986463" cy="2912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F2B143-A7A8-8F31-6A1F-DAAAB2EFF16F}"/>
              </a:ext>
            </a:extLst>
          </p:cNvPr>
          <p:cNvSpPr txBox="1"/>
          <p:nvPr/>
        </p:nvSpPr>
        <p:spPr>
          <a:xfrm>
            <a:off x="900000" y="890351"/>
            <a:ext cx="3899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 Kernel size = 11 sigma = 3.0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B1CDC9-788E-D88B-43ED-C7E27A6348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9"/>
          <a:stretch/>
        </p:blipFill>
        <p:spPr>
          <a:xfrm>
            <a:off x="5937102" y="1174118"/>
            <a:ext cx="6207761" cy="2997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A92002-0ABB-372F-6BC1-AF3D9C29614C}"/>
              </a:ext>
            </a:extLst>
          </p:cNvPr>
          <p:cNvSpPr txBox="1"/>
          <p:nvPr/>
        </p:nvSpPr>
        <p:spPr>
          <a:xfrm>
            <a:off x="6748231" y="889627"/>
            <a:ext cx="3899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 Kernel size = 15 sigma = 3.0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D7BAE3-4E41-EA51-D558-E569E5FD1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50"/>
          <a:stretch/>
        </p:blipFill>
        <p:spPr>
          <a:xfrm>
            <a:off x="3697947" y="4467485"/>
            <a:ext cx="4500612" cy="21400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789077-1753-DE68-61B5-C7E5EA8B31D1}"/>
              </a:ext>
            </a:extLst>
          </p:cNvPr>
          <p:cNvSpPr txBox="1"/>
          <p:nvPr/>
        </p:nvSpPr>
        <p:spPr>
          <a:xfrm>
            <a:off x="3987433" y="4134184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 Kernel size = 41 sigma = 30.0</a:t>
            </a:r>
          </a:p>
        </p:txBody>
      </p:sp>
    </p:spTree>
    <p:extLst>
      <p:ext uri="{BB962C8B-B14F-4D97-AF65-F5344CB8AC3E}">
        <p14:creationId xmlns:p14="http://schemas.microsoft.com/office/powerpoint/2010/main" val="3874056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37641" y="2804160"/>
            <a:ext cx="11039793" cy="11305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Blurring Effect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89752"/>
            <a:ext cx="4993200" cy="64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KU Leuven Bruges  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Faculty of Engineering Technology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A297500-7527-634B-90F4-69D0994C32B4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27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E611C88-883D-A966-BF36-E97E0BE7EE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9032099"/>
              </p:ext>
            </p:extLst>
          </p:nvPr>
        </p:nvGraphicFramePr>
        <p:xfrm>
          <a:off x="5034227" y="596216"/>
          <a:ext cx="6926666" cy="5546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66903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  <a:latin typeface="+mj-lt"/>
              </a:rPr>
              <a:t>Most Intensive 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Blurring Effect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KU Leuven Bruges  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Faculty of Engineering Technology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A297500-7527-634B-90F4-69D0994C32B4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28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E3503-DB9C-8ED7-189B-B1C653695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613"/>
          <a:stretch/>
        </p:blipFill>
        <p:spPr>
          <a:xfrm>
            <a:off x="2315106" y="1897170"/>
            <a:ext cx="8048094" cy="306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7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9239E0-F25C-4F20-BE91-788DE870C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nl-BE" sz="2000" dirty="0"/>
              <a:t>Considering:</a:t>
            </a:r>
          </a:p>
          <a:p>
            <a:pPr algn="just"/>
            <a:r>
              <a:rPr lang="nl-BE" sz="2000" dirty="0"/>
              <a:t>The model was not still performing good enough</a:t>
            </a:r>
          </a:p>
          <a:p>
            <a:pPr algn="just"/>
            <a:r>
              <a:rPr lang="nl-BE" sz="2000" dirty="0"/>
              <a:t>The task of Facial Expression Recognition is hard, for example:</a:t>
            </a:r>
          </a:p>
          <a:p>
            <a:pPr lvl="1" algn="just"/>
            <a:r>
              <a:rPr lang="nl-BE" sz="2000" dirty="0"/>
              <a:t>Different facial expression does not contain a lot of difference in the image</a:t>
            </a:r>
          </a:p>
          <a:p>
            <a:pPr lvl="1" algn="just"/>
            <a:r>
              <a:rPr lang="nl-BE" sz="2000" dirty="0"/>
              <a:t>Distinguishing between close classes (Happy and Contempt)</a:t>
            </a:r>
          </a:p>
          <a:p>
            <a:pPr lvl="1" algn="just"/>
            <a:r>
              <a:rPr lang="nl-BE" sz="2000" dirty="0"/>
              <a:t>Suprized class contain both happy and fear feelings.</a:t>
            </a:r>
          </a:p>
          <a:p>
            <a:pPr marL="0" indent="0" algn="just">
              <a:buNone/>
            </a:pPr>
            <a:r>
              <a:rPr lang="nl-BE" sz="2000" dirty="0"/>
              <a:t>We decided to simplify the task by making it a binary classification using 2 classes of possitive feeling and negative feeling. Resulting in AffNetBinary dataset.</a:t>
            </a:r>
          </a:p>
          <a:p>
            <a:pPr marL="0" indent="0" algn="just">
              <a:buNone/>
            </a:pPr>
            <a:r>
              <a:rPr lang="nl-BE" sz="2000" dirty="0">
                <a:highlight>
                  <a:srgbClr val="FFFF00"/>
                </a:highlight>
              </a:rPr>
              <a:t>“positive” = [“contempt”, “happy”, “neutral”]</a:t>
            </a:r>
          </a:p>
          <a:p>
            <a:pPr marL="0" indent="0" algn="just">
              <a:buNone/>
            </a:pPr>
            <a:r>
              <a:rPr lang="nl-BE" sz="2000" dirty="0">
                <a:highlight>
                  <a:srgbClr val="FFFF00"/>
                </a:highlight>
              </a:rPr>
              <a:t>“negative” = [“surprize”,”sad”,”fear”,”anger”,”disgust”]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Last Approach: 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71855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77693"/>
            <a:ext cx="4740718" cy="849254"/>
          </a:xfrm>
        </p:spPr>
        <p:txBody>
          <a:bodyPr/>
          <a:lstStyle/>
          <a:p>
            <a:r>
              <a:rPr lang="nl-BE" dirty="0"/>
              <a:t>Group Members: </a:t>
            </a:r>
          </a:p>
        </p:txBody>
      </p:sp>
      <p:pic>
        <p:nvPicPr>
          <p:cNvPr id="7" name="Picture 6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8A0A8BA9-E49F-2F55-6BB3-A5C8AB708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00" y="1761698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79792-0A95-2975-23B2-F3C185F037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9000"/>
                    </a14:imgEffect>
                  </a14:imgLayer>
                </a14:imgProps>
              </a:ext>
            </a:extLst>
          </a:blip>
          <a:srcRect b="24999"/>
          <a:stretch/>
        </p:blipFill>
        <p:spPr>
          <a:xfrm>
            <a:off x="4953401" y="1700652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06E20-BE77-1116-B10C-DD2E5593911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2000"/>
          </a:blip>
          <a:srcRect t="7148" b="7148"/>
          <a:stretch/>
        </p:blipFill>
        <p:spPr>
          <a:xfrm>
            <a:off x="8580048" y="1761698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421119-792C-6BC0-310F-A5887960DF31}"/>
              </a:ext>
            </a:extLst>
          </p:cNvPr>
          <p:cNvSpPr txBox="1"/>
          <p:nvPr/>
        </p:nvSpPr>
        <p:spPr>
          <a:xfrm>
            <a:off x="1224000" y="4258480"/>
            <a:ext cx="24443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Iñigo Aduna Alonso</a:t>
            </a:r>
          </a:p>
          <a:p>
            <a:r>
              <a:rPr lang="en-GB" sz="1400" dirty="0"/>
              <a:t>Physics &amp; Electronics Engineering UPV/EHU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30CBD-EDD9-E523-AC9E-71B337EB9F80}"/>
              </a:ext>
            </a:extLst>
          </p:cNvPr>
          <p:cNvSpPr txBox="1"/>
          <p:nvPr/>
        </p:nvSpPr>
        <p:spPr>
          <a:xfrm>
            <a:off x="4746884" y="4228738"/>
            <a:ext cx="2573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Minoo Safaeikouchaksaraei</a:t>
            </a:r>
          </a:p>
          <a:p>
            <a:r>
              <a:rPr lang="en-GB" sz="1400" dirty="0"/>
              <a:t>Industrial Engineering, Information Systems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F45134-BFE2-C2FD-518A-2C8C202BA17F}"/>
              </a:ext>
            </a:extLst>
          </p:cNvPr>
          <p:cNvSpPr txBox="1"/>
          <p:nvPr/>
        </p:nvSpPr>
        <p:spPr>
          <a:xfrm>
            <a:off x="8741602" y="4203745"/>
            <a:ext cx="22851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F4D5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Ahmad </a:t>
            </a:r>
            <a:r>
              <a:rPr lang="nl-BE" sz="1400" b="1" dirty="0"/>
              <a:t>BeigRezaei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i="0" u="none" strike="noStrike" kern="1200" cap="none" spc="0" normalizeH="0" baseline="0" noProof="0" dirty="0">
                <a:ln>
                  <a:noFill/>
                </a:ln>
                <a:solidFill>
                  <a:srgbClr val="2F4D5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MBA, Power Engineering 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rgbClr val="2F4D5D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706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9239E0-F25C-4F20-BE91-788DE870C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4145290" cy="4464000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Visualization of the train, validation, and test dataset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Last Approach: Binary 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C543F-A0F0-C928-EAC5-D09D5D823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926" y="1656000"/>
            <a:ext cx="5744547" cy="2654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68045-4C0D-2F10-F2E0-17F4CDDF5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919" y="4310710"/>
            <a:ext cx="5696053" cy="17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04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9239E0-F25C-4F20-BE91-788DE870C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654" y="1359036"/>
            <a:ext cx="10794380" cy="4464000"/>
          </a:xfrm>
        </p:spPr>
        <p:txBody>
          <a:bodyPr/>
          <a:lstStyle/>
          <a:p>
            <a:pPr marL="0" indent="0" algn="just">
              <a:buNone/>
            </a:pPr>
            <a:r>
              <a:rPr lang="nl-BE" dirty="0"/>
              <a:t>Resaults of training the model on Binary classification task using AffNetBinary:</a:t>
            </a:r>
          </a:p>
          <a:p>
            <a:pPr marL="0" indent="0" algn="just">
              <a:buNone/>
            </a:pPr>
            <a:endParaRPr lang="nl-BE" dirty="0"/>
          </a:p>
          <a:p>
            <a:pPr marL="0" indent="0" algn="just">
              <a:buNone/>
            </a:pPr>
            <a:endParaRPr lang="nl-BE" dirty="0"/>
          </a:p>
          <a:p>
            <a:pPr algn="just"/>
            <a:endParaRPr lang="nl-BE" dirty="0"/>
          </a:p>
          <a:p>
            <a:pPr algn="just"/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Last Approach: Binary 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7D70DE-D060-C545-D751-217158904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577"/>
          <a:stretch/>
        </p:blipFill>
        <p:spPr>
          <a:xfrm>
            <a:off x="576000" y="1982135"/>
            <a:ext cx="11196850" cy="785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FF2FFF-8BC2-6873-40F2-549F6B925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288" y="3758361"/>
            <a:ext cx="4769109" cy="1930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6A15A4-925A-AB74-A432-E5A13CE07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36" y="2693603"/>
            <a:ext cx="2972215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57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9239E0-F25C-4F20-BE91-788DE870C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nl-BE" dirty="0"/>
              <a:t>Emotion detection is a difficult task, applying blurring to a light weight model may not be ass effective as desired. One solution can be transfering the detection nearest to the edge device. Using MobileNet and fine-tuning it as well as quantisizing can be an asset instead of blurring. </a:t>
            </a:r>
          </a:p>
          <a:p>
            <a:pPr algn="just"/>
            <a:r>
              <a:rPr lang="nl-BE" dirty="0"/>
              <a:t>For further approaches applying blurring method to binary classes can be interesting since the base model was performing relatively well.</a:t>
            </a:r>
          </a:p>
          <a:p>
            <a:pPr algn="just"/>
            <a:r>
              <a:rPr lang="nl-BE" dirty="0"/>
              <a:t>Also it is also noticeable to add attention mechanism within different parts of the image [ViT] or we may also apply attention mechanisms within different frames [ViViT].</a:t>
            </a:r>
          </a:p>
          <a:p>
            <a:pPr algn="just"/>
            <a:endParaRPr lang="nl-BE" dirty="0"/>
          </a:p>
          <a:p>
            <a:pPr marL="0" indent="0" algn="just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Future Suggestions</a:t>
            </a:r>
          </a:p>
        </p:txBody>
      </p:sp>
    </p:spTree>
    <p:extLst>
      <p:ext uri="{BB962C8B-B14F-4D97-AF65-F5344CB8AC3E}">
        <p14:creationId xmlns:p14="http://schemas.microsoft.com/office/powerpoint/2010/main" val="2180773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77693"/>
            <a:ext cx="4740718" cy="849254"/>
          </a:xfrm>
        </p:spPr>
        <p:txBody>
          <a:bodyPr/>
          <a:lstStyle/>
          <a:p>
            <a:r>
              <a:rPr lang="nl-BE" dirty="0"/>
              <a:t>Questions</a:t>
            </a:r>
          </a:p>
        </p:txBody>
      </p:sp>
      <p:pic>
        <p:nvPicPr>
          <p:cNvPr id="7" name="Picture 6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8A0A8BA9-E49F-2F55-6BB3-A5C8AB7080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000" y="1761698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79792-0A95-2975-23B2-F3C185F037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b="24999"/>
          <a:stretch/>
        </p:blipFill>
        <p:spPr>
          <a:xfrm>
            <a:off x="4953401" y="1700652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06E20-BE77-1116-B10C-DD2E559391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t="7148" b="7148"/>
          <a:stretch/>
        </p:blipFill>
        <p:spPr>
          <a:xfrm>
            <a:off x="8580048" y="1761698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421119-792C-6BC0-310F-A5887960DF31}"/>
              </a:ext>
            </a:extLst>
          </p:cNvPr>
          <p:cNvSpPr txBox="1"/>
          <p:nvPr/>
        </p:nvSpPr>
        <p:spPr>
          <a:xfrm>
            <a:off x="1224000" y="4258480"/>
            <a:ext cx="2444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Iñigo </a:t>
            </a:r>
            <a:r>
              <a:rPr lang="en-GB" sz="1400" b="1" dirty="0" err="1"/>
              <a:t>Aduna</a:t>
            </a:r>
            <a:r>
              <a:rPr lang="en-GB" sz="1400" b="1" dirty="0"/>
              <a:t> Alonso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30CBD-EDD9-E523-AC9E-71B337EB9F80}"/>
              </a:ext>
            </a:extLst>
          </p:cNvPr>
          <p:cNvSpPr txBox="1"/>
          <p:nvPr/>
        </p:nvSpPr>
        <p:spPr>
          <a:xfrm>
            <a:off x="4746884" y="4228738"/>
            <a:ext cx="25734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Minoo Safaeikouchaksaraei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F45134-BFE2-C2FD-518A-2C8C202BA17F}"/>
              </a:ext>
            </a:extLst>
          </p:cNvPr>
          <p:cNvSpPr txBox="1"/>
          <p:nvPr/>
        </p:nvSpPr>
        <p:spPr>
          <a:xfrm>
            <a:off x="8741602" y="4203745"/>
            <a:ext cx="2285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F4D5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Ahmad </a:t>
            </a:r>
            <a:r>
              <a:rPr lang="nl-BE" sz="1400" b="1" dirty="0"/>
              <a:t>BeigRezaei</a:t>
            </a:r>
          </a:p>
        </p:txBody>
      </p:sp>
    </p:spTree>
    <p:extLst>
      <p:ext uri="{BB962C8B-B14F-4D97-AF65-F5344CB8AC3E}">
        <p14:creationId xmlns:p14="http://schemas.microsoft.com/office/powerpoint/2010/main" val="2142985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9239E0-F25C-4F20-BE91-788DE870C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281504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nl-BE" dirty="0"/>
              <a:t>DDAMFN</a:t>
            </a:r>
          </a:p>
          <a:p>
            <a:pPr marL="0" indent="0" algn="just">
              <a:buNone/>
            </a:pPr>
            <a:endParaRPr lang="nl-BE" dirty="0"/>
          </a:p>
          <a:p>
            <a:pPr algn="just"/>
            <a:r>
              <a:rPr lang="nl-BE" dirty="0"/>
              <a:t>Most of the starte-of-art models use the back bones of VGG16. But for other approaches the complexity increases by addition of multiple networks and modalities.</a:t>
            </a:r>
          </a:p>
          <a:p>
            <a:pPr algn="just"/>
            <a:r>
              <a:rPr lang="nl-BE" dirty="0"/>
              <a:t>The DDA model is not easily imported as it is not defined in Pytorch framework but VGG16 can be imported easily.</a:t>
            </a:r>
          </a:p>
          <a:p>
            <a:pPr algn="just"/>
            <a:endParaRPr lang="nl-BE" dirty="0"/>
          </a:p>
          <a:p>
            <a:pPr algn="just"/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Comparison to the state-of-art benchmarks</a:t>
            </a:r>
          </a:p>
        </p:txBody>
      </p:sp>
    </p:spTree>
    <p:extLst>
      <p:ext uri="{BB962C8B-B14F-4D97-AF65-F5344CB8AC3E}">
        <p14:creationId xmlns:p14="http://schemas.microsoft.com/office/powerpoint/2010/main" val="2575342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DD81B-2F6C-55DB-B275-30945723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572112-9907-C314-D9B6-64CE09E65E1A}"/>
              </a:ext>
            </a:extLst>
          </p:cNvPr>
          <p:cNvSpPr txBox="1"/>
          <p:nvPr/>
        </p:nvSpPr>
        <p:spPr>
          <a:xfrm>
            <a:off x="337624" y="389158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Business Understanding</a:t>
            </a:r>
            <a:endParaRPr lang="en-GB" dirty="0"/>
          </a:p>
        </p:txBody>
      </p:sp>
      <p:grpSp>
        <p:nvGrpSpPr>
          <p:cNvPr id="2" name="Arcs and circles" descr="Background graphic consisting of 4 circles and a connecting arc graphic.&#10;&#10;Two circles on the left are coloured light grey, one circle blue (Pure Blue) and one circle dark grey." title="Arcs and circles">
            <a:extLst>
              <a:ext uri="{FF2B5EF4-FFF2-40B4-BE49-F238E27FC236}">
                <a16:creationId xmlns:a16="http://schemas.microsoft.com/office/drawing/2014/main" id="{2B53C87C-EEC8-6C4A-38BE-9DB8CC846C8D}"/>
              </a:ext>
            </a:extLst>
          </p:cNvPr>
          <p:cNvGrpSpPr/>
          <p:nvPr/>
        </p:nvGrpSpPr>
        <p:grpSpPr>
          <a:xfrm>
            <a:off x="7579793" y="1785390"/>
            <a:ext cx="3118852" cy="3430919"/>
            <a:chOff x="4990234" y="2223833"/>
            <a:chExt cx="2219425" cy="2220551"/>
          </a:xfrm>
        </p:grpSpPr>
        <p:sp>
          <p:nvSpPr>
            <p:cNvPr id="8" name="Ellipse 16">
              <a:extLst>
                <a:ext uri="{FF2B5EF4-FFF2-40B4-BE49-F238E27FC236}">
                  <a16:creationId xmlns:a16="http://schemas.microsoft.com/office/drawing/2014/main" id="{82F11573-9BFE-15B4-D235-13916AB76C97}"/>
                </a:ext>
              </a:extLst>
            </p:cNvPr>
            <p:cNvSpPr/>
            <p:nvPr/>
          </p:nvSpPr>
          <p:spPr>
            <a:xfrm>
              <a:off x="5458354" y="2692516"/>
              <a:ext cx="1283183" cy="1283183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poS"/>
                <a:ea typeface="+mn-ea"/>
                <a:cs typeface="+mn-cs"/>
              </a:endParaRPr>
            </a:p>
          </p:txBody>
        </p:sp>
        <p:grpSp>
          <p:nvGrpSpPr>
            <p:cNvPr id="24" name="Gruppieren 20">
              <a:extLst>
                <a:ext uri="{FF2B5EF4-FFF2-40B4-BE49-F238E27FC236}">
                  <a16:creationId xmlns:a16="http://schemas.microsoft.com/office/drawing/2014/main" id="{87C7DF82-AC95-039A-E7AE-B048658F42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90234" y="2223833"/>
              <a:ext cx="2219425" cy="2220551"/>
              <a:chOff x="2505331" y="1405735"/>
              <a:chExt cx="2978658" cy="2980169"/>
            </a:xfrm>
          </p:grpSpPr>
          <p:sp>
            <p:nvSpPr>
              <p:cNvPr id="38" name="Arc 24">
                <a:extLst>
                  <a:ext uri="{FF2B5EF4-FFF2-40B4-BE49-F238E27FC236}">
                    <a16:creationId xmlns:a16="http://schemas.microsoft.com/office/drawing/2014/main" id="{737E3C65-E83D-348F-971F-92FBD3741BA4}"/>
                  </a:ext>
                </a:extLst>
              </p:cNvPr>
              <p:cNvSpPr/>
              <p:nvPr/>
            </p:nvSpPr>
            <p:spPr bwMode="auto">
              <a:xfrm>
                <a:off x="2505331" y="1405735"/>
                <a:ext cx="2978658" cy="2978658"/>
              </a:xfrm>
              <a:prstGeom prst="arc">
                <a:avLst/>
              </a:prstGeom>
              <a:noFill/>
              <a:ln w="63500" cap="rnd" cmpd="sng" algn="ctr">
                <a:solidFill>
                  <a:schemeClr val="tx2">
                    <a:lumMod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endParaRPr>
              </a:p>
            </p:txBody>
          </p:sp>
          <p:sp>
            <p:nvSpPr>
              <p:cNvPr id="40" name="Arc 25">
                <a:extLst>
                  <a:ext uri="{FF2B5EF4-FFF2-40B4-BE49-F238E27FC236}">
                    <a16:creationId xmlns:a16="http://schemas.microsoft.com/office/drawing/2014/main" id="{168C13BA-C9F6-7086-F97A-BCA189B92A86}"/>
                  </a:ext>
                </a:extLst>
              </p:cNvPr>
              <p:cNvSpPr/>
              <p:nvPr/>
            </p:nvSpPr>
            <p:spPr bwMode="auto">
              <a:xfrm rot="16200000">
                <a:off x="2505331" y="1407246"/>
                <a:ext cx="2978658" cy="2978658"/>
              </a:xfrm>
              <a:prstGeom prst="arc">
                <a:avLst/>
              </a:prstGeom>
              <a:noFill/>
              <a:ln w="63500" cap="rnd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6" name="Graphic 55" descr="Shield Tick with solid fill">
            <a:extLst>
              <a:ext uri="{FF2B5EF4-FFF2-40B4-BE49-F238E27FC236}">
                <a16:creationId xmlns:a16="http://schemas.microsoft.com/office/drawing/2014/main" id="{29879B37-1E59-0786-7EDE-D54BF6AC5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1589" y="2796130"/>
            <a:ext cx="1350519" cy="1350519"/>
          </a:xfrm>
          <a:prstGeom prst="rect">
            <a:avLst/>
          </a:prstGeom>
        </p:spPr>
      </p:pic>
      <p:pic>
        <p:nvPicPr>
          <p:cNvPr id="60" name="Graphic 59" descr="Security camera with solid fill">
            <a:extLst>
              <a:ext uri="{FF2B5EF4-FFF2-40B4-BE49-F238E27FC236}">
                <a16:creationId xmlns:a16="http://schemas.microsoft.com/office/drawing/2014/main" id="{536F7808-7514-DB4F-221D-D82676139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8299" y="2692644"/>
            <a:ext cx="1341838" cy="134183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166A7E6-3529-E426-62BC-D34E99AD3817}"/>
              </a:ext>
            </a:extLst>
          </p:cNvPr>
          <p:cNvSpPr txBox="1"/>
          <p:nvPr/>
        </p:nvSpPr>
        <p:spPr>
          <a:xfrm>
            <a:off x="8468299" y="4562965"/>
            <a:ext cx="2006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tx2">
                    <a:lumMod val="75000"/>
                  </a:schemeClr>
                </a:solidFill>
              </a:rPr>
              <a:t>PRIVACY &amp; SECURITY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4FCB6-F1A1-59A4-6CC0-02B3F112ECA7}"/>
              </a:ext>
            </a:extLst>
          </p:cNvPr>
          <p:cNvSpPr txBox="1"/>
          <p:nvPr/>
        </p:nvSpPr>
        <p:spPr>
          <a:xfrm>
            <a:off x="576000" y="1714530"/>
            <a:ext cx="63237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“AI systems … for the purpose of …detection of human emotions shall be classified as </a:t>
            </a:r>
            <a:r>
              <a:rPr lang="en-GB" sz="2400" b="1" dirty="0"/>
              <a:t>high-risk</a:t>
            </a:r>
            <a:r>
              <a:rPr lang="en-GB" sz="2400" dirty="0"/>
              <a:t> and subject to </a:t>
            </a:r>
            <a:r>
              <a:rPr lang="en-GB" sz="2400" b="1" dirty="0"/>
              <a:t>strict requirements to ensure transparency</a:t>
            </a:r>
            <a:r>
              <a:rPr lang="en-GB" sz="2400" dirty="0"/>
              <a:t> and the </a:t>
            </a:r>
            <a:r>
              <a:rPr lang="en-GB" sz="2400" b="1" dirty="0"/>
              <a:t>protection of fundamental rights</a:t>
            </a:r>
            <a:r>
              <a:rPr lang="en-GB" sz="2400" dirty="0"/>
              <a:t>”​ </a:t>
            </a:r>
            <a:r>
              <a:rPr lang="it-IT" sz="2400" dirty="0"/>
              <a:t>(</a:t>
            </a:r>
            <a:r>
              <a:rPr lang="it-IT" sz="24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Act, European Parliament, 2024</a:t>
            </a:r>
            <a:r>
              <a:rPr lang="it-IT" sz="2400" dirty="0"/>
              <a:t>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1567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77693"/>
            <a:ext cx="4740718" cy="849254"/>
          </a:xfrm>
        </p:spPr>
        <p:txBody>
          <a:bodyPr/>
          <a:lstStyle/>
          <a:p>
            <a:r>
              <a:rPr lang="nl-BE" dirty="0"/>
              <a:t>Team Members: </a:t>
            </a:r>
          </a:p>
        </p:txBody>
      </p:sp>
      <p:pic>
        <p:nvPicPr>
          <p:cNvPr id="7" name="Picture 6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8A0A8BA9-E49F-2F55-6BB3-A5C8AB7080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4000" y="1761698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79792-0A95-2975-23B2-F3C185F037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999"/>
          <a:stretch/>
        </p:blipFill>
        <p:spPr>
          <a:xfrm>
            <a:off x="4953401" y="1700652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06E20-BE77-1116-B10C-DD2E5593911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2000"/>
          </a:blip>
          <a:srcRect t="7148" b="7148"/>
          <a:stretch/>
        </p:blipFill>
        <p:spPr>
          <a:xfrm>
            <a:off x="8580048" y="1761698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421119-792C-6BC0-310F-A5887960DF31}"/>
              </a:ext>
            </a:extLst>
          </p:cNvPr>
          <p:cNvSpPr txBox="1"/>
          <p:nvPr/>
        </p:nvSpPr>
        <p:spPr>
          <a:xfrm>
            <a:off x="1224000" y="4258480"/>
            <a:ext cx="24443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Iñigo Aduna Alonso</a:t>
            </a:r>
          </a:p>
          <a:p>
            <a:r>
              <a:rPr lang="en-GB" sz="1400" dirty="0"/>
              <a:t>Physics &amp; Electronics Engineering UPV/EHU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30CBD-EDD9-E523-AC9E-71B337EB9F80}"/>
              </a:ext>
            </a:extLst>
          </p:cNvPr>
          <p:cNvSpPr txBox="1"/>
          <p:nvPr/>
        </p:nvSpPr>
        <p:spPr>
          <a:xfrm>
            <a:off x="4746884" y="4228738"/>
            <a:ext cx="2573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Minoo Safaeikouchaksaraei</a:t>
            </a:r>
          </a:p>
          <a:p>
            <a:r>
              <a:rPr lang="en-GB" sz="1400" dirty="0"/>
              <a:t>Industrial Engineering, Information Systems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F45134-BFE2-C2FD-518A-2C8C202BA17F}"/>
              </a:ext>
            </a:extLst>
          </p:cNvPr>
          <p:cNvSpPr txBox="1"/>
          <p:nvPr/>
        </p:nvSpPr>
        <p:spPr>
          <a:xfrm>
            <a:off x="8741602" y="4203745"/>
            <a:ext cx="22851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F4D5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Ahmad </a:t>
            </a:r>
            <a:r>
              <a:rPr lang="nl-BE" sz="1400" b="1" dirty="0"/>
              <a:t>BeigRezaei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i="0" u="none" strike="noStrike" kern="1200" cap="none" spc="0" normalizeH="0" baseline="0" noProof="0" dirty="0">
                <a:ln>
                  <a:noFill/>
                </a:ln>
                <a:solidFill>
                  <a:srgbClr val="2F4D5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MBA, Power Engineering 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rgbClr val="2F4D5D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955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KU Leuven Bruges  </a:t>
            </a:r>
          </a:p>
          <a:p>
            <a:r>
              <a:rPr lang="en-US" sz="1050" dirty="0"/>
              <a:t>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6E9E93-68FE-47FD-BE6E-61D9F739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77693"/>
            <a:ext cx="4740718" cy="849254"/>
          </a:xfrm>
        </p:spPr>
        <p:txBody>
          <a:bodyPr/>
          <a:lstStyle/>
          <a:p>
            <a:r>
              <a:rPr lang="nl-BE" dirty="0"/>
              <a:t>Group Members: </a:t>
            </a:r>
          </a:p>
        </p:txBody>
      </p:sp>
      <p:pic>
        <p:nvPicPr>
          <p:cNvPr id="7" name="Picture 6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8A0A8BA9-E49F-2F55-6BB3-A5C8AB7080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1224000" y="1761698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79792-0A95-2975-23B2-F3C185F037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2000"/>
          </a:blip>
          <a:srcRect b="24999"/>
          <a:stretch/>
        </p:blipFill>
        <p:spPr>
          <a:xfrm>
            <a:off x="4953401" y="1700652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06E20-BE77-1116-B10C-DD2E559391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t="7148" b="7148"/>
          <a:stretch/>
        </p:blipFill>
        <p:spPr>
          <a:xfrm>
            <a:off x="8580048" y="1761698"/>
            <a:ext cx="2285197" cy="2285197"/>
          </a:xfrm>
          <a:prstGeom prst="flowChartConnector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softEdge rad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421119-792C-6BC0-310F-A5887960DF31}"/>
              </a:ext>
            </a:extLst>
          </p:cNvPr>
          <p:cNvSpPr txBox="1"/>
          <p:nvPr/>
        </p:nvSpPr>
        <p:spPr>
          <a:xfrm>
            <a:off x="1224000" y="4258480"/>
            <a:ext cx="24443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Iñigo Aduna Alonso</a:t>
            </a:r>
          </a:p>
          <a:p>
            <a:r>
              <a:rPr lang="en-GB" sz="1400" dirty="0"/>
              <a:t>Physics &amp; Electronics Engineering UPV/EHU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30CBD-EDD9-E523-AC9E-71B337EB9F80}"/>
              </a:ext>
            </a:extLst>
          </p:cNvPr>
          <p:cNvSpPr txBox="1"/>
          <p:nvPr/>
        </p:nvSpPr>
        <p:spPr>
          <a:xfrm>
            <a:off x="4746884" y="4228738"/>
            <a:ext cx="2573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Minoo Safaeikouchaksaraei</a:t>
            </a:r>
          </a:p>
          <a:p>
            <a:r>
              <a:rPr lang="en-GB" sz="1400" dirty="0"/>
              <a:t>Industrial Engineering, Information Systems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F45134-BFE2-C2FD-518A-2C8C202BA17F}"/>
              </a:ext>
            </a:extLst>
          </p:cNvPr>
          <p:cNvSpPr txBox="1"/>
          <p:nvPr/>
        </p:nvSpPr>
        <p:spPr>
          <a:xfrm>
            <a:off x="8741602" y="4203745"/>
            <a:ext cx="22851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F4D5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Ahmad </a:t>
            </a:r>
            <a:r>
              <a:rPr lang="nl-BE" sz="1400" b="1" dirty="0"/>
              <a:t>BeigRezaei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i="0" u="none" strike="noStrike" kern="1200" cap="none" spc="0" normalizeH="0" baseline="0" noProof="0" dirty="0">
                <a:ln>
                  <a:noFill/>
                </a:ln>
                <a:solidFill>
                  <a:srgbClr val="2F4D5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MBA, Power Engineering 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rgbClr val="2F4D5D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96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DD81B-2F6C-55DB-B275-30945723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572112-9907-C314-D9B6-64CE09E65E1A}"/>
              </a:ext>
            </a:extLst>
          </p:cNvPr>
          <p:cNvSpPr txBox="1"/>
          <p:nvPr/>
        </p:nvSpPr>
        <p:spPr>
          <a:xfrm>
            <a:off x="337624" y="389158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Business Understanding</a:t>
            </a:r>
            <a:endParaRPr lang="en-GB" dirty="0"/>
          </a:p>
        </p:txBody>
      </p:sp>
      <p:grpSp>
        <p:nvGrpSpPr>
          <p:cNvPr id="2" name="Arcs and circles" descr="Background graphic consisting of 4 circles and a connecting arc graphic.&#10;&#10;Two circles on the left are coloured light grey, one circle blue (Pure Blue) and one circle dark grey." title="Arcs and circles">
            <a:extLst>
              <a:ext uri="{FF2B5EF4-FFF2-40B4-BE49-F238E27FC236}">
                <a16:creationId xmlns:a16="http://schemas.microsoft.com/office/drawing/2014/main" id="{2B53C87C-EEC8-6C4A-38BE-9DB8CC846C8D}"/>
              </a:ext>
            </a:extLst>
          </p:cNvPr>
          <p:cNvGrpSpPr/>
          <p:nvPr/>
        </p:nvGrpSpPr>
        <p:grpSpPr>
          <a:xfrm>
            <a:off x="1342089" y="1785390"/>
            <a:ext cx="9356555" cy="3430919"/>
            <a:chOff x="551384" y="2223833"/>
            <a:chExt cx="6658275" cy="2220551"/>
          </a:xfrm>
        </p:grpSpPr>
        <p:sp>
          <p:nvSpPr>
            <p:cNvPr id="3" name="Ellipse 14">
              <a:extLst>
                <a:ext uri="{FF2B5EF4-FFF2-40B4-BE49-F238E27FC236}">
                  <a16:creationId xmlns:a16="http://schemas.microsoft.com/office/drawing/2014/main" id="{B553F993-4814-7C25-ADB6-5338CA00C901}"/>
                </a:ext>
              </a:extLst>
            </p:cNvPr>
            <p:cNvSpPr/>
            <p:nvPr/>
          </p:nvSpPr>
          <p:spPr>
            <a:xfrm>
              <a:off x="1019506" y="2692517"/>
              <a:ext cx="1283183" cy="128318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poS"/>
                <a:ea typeface="+mn-ea"/>
                <a:cs typeface="+mn-cs"/>
              </a:endParaRPr>
            </a:p>
          </p:txBody>
        </p:sp>
        <p:sp>
          <p:nvSpPr>
            <p:cNvPr id="5" name="Ellipse 15">
              <a:extLst>
                <a:ext uri="{FF2B5EF4-FFF2-40B4-BE49-F238E27FC236}">
                  <a16:creationId xmlns:a16="http://schemas.microsoft.com/office/drawing/2014/main" id="{E01E0D53-C554-86CC-A24B-AB688E46558A}"/>
                </a:ext>
              </a:extLst>
            </p:cNvPr>
            <p:cNvSpPr/>
            <p:nvPr/>
          </p:nvSpPr>
          <p:spPr>
            <a:xfrm>
              <a:off x="3238929" y="2692517"/>
              <a:ext cx="1283183" cy="128318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poS"/>
                <a:ea typeface="+mn-ea"/>
                <a:cs typeface="+mn-cs"/>
              </a:endParaRPr>
            </a:p>
          </p:txBody>
        </p:sp>
        <p:sp>
          <p:nvSpPr>
            <p:cNvPr id="8" name="Ellipse 16">
              <a:extLst>
                <a:ext uri="{FF2B5EF4-FFF2-40B4-BE49-F238E27FC236}">
                  <a16:creationId xmlns:a16="http://schemas.microsoft.com/office/drawing/2014/main" id="{82F11573-9BFE-15B4-D235-13916AB76C97}"/>
                </a:ext>
              </a:extLst>
            </p:cNvPr>
            <p:cNvSpPr/>
            <p:nvPr/>
          </p:nvSpPr>
          <p:spPr>
            <a:xfrm>
              <a:off x="5458354" y="2692516"/>
              <a:ext cx="1283183" cy="1283183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poS"/>
                <a:ea typeface="+mn-ea"/>
                <a:cs typeface="+mn-cs"/>
              </a:endParaRPr>
            </a:p>
          </p:txBody>
        </p:sp>
        <p:grpSp>
          <p:nvGrpSpPr>
            <p:cNvPr id="10" name="Gruppieren 18">
              <a:extLst>
                <a:ext uri="{FF2B5EF4-FFF2-40B4-BE49-F238E27FC236}">
                  <a16:creationId xmlns:a16="http://schemas.microsoft.com/office/drawing/2014/main" id="{09186C9C-EB5A-8300-BE04-01B0D2901A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384" y="2223833"/>
              <a:ext cx="2219425" cy="2220551"/>
              <a:chOff x="2505331" y="1405735"/>
              <a:chExt cx="2978658" cy="2980169"/>
            </a:xfrm>
          </p:grpSpPr>
          <p:sp>
            <p:nvSpPr>
              <p:cNvPr id="45" name="Arc 28">
                <a:extLst>
                  <a:ext uri="{FF2B5EF4-FFF2-40B4-BE49-F238E27FC236}">
                    <a16:creationId xmlns:a16="http://schemas.microsoft.com/office/drawing/2014/main" id="{DBDD5631-AB9F-0CE5-4418-A9797796EE26}"/>
                  </a:ext>
                </a:extLst>
              </p:cNvPr>
              <p:cNvSpPr/>
              <p:nvPr/>
            </p:nvSpPr>
            <p:spPr bwMode="auto">
              <a:xfrm>
                <a:off x="2505331" y="1405735"/>
                <a:ext cx="2978658" cy="2978658"/>
              </a:xfrm>
              <a:prstGeom prst="arc">
                <a:avLst/>
              </a:prstGeom>
              <a:noFill/>
              <a:ln w="63500" cap="rnd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endParaRPr>
              </a:p>
            </p:txBody>
          </p:sp>
          <p:sp>
            <p:nvSpPr>
              <p:cNvPr id="47" name="Arc 29">
                <a:extLst>
                  <a:ext uri="{FF2B5EF4-FFF2-40B4-BE49-F238E27FC236}">
                    <a16:creationId xmlns:a16="http://schemas.microsoft.com/office/drawing/2014/main" id="{4E45BAFD-2BC0-29BA-E4B3-8B57C3EBD28E}"/>
                  </a:ext>
                </a:extLst>
              </p:cNvPr>
              <p:cNvSpPr/>
              <p:nvPr/>
            </p:nvSpPr>
            <p:spPr bwMode="auto">
              <a:xfrm rot="16200000">
                <a:off x="2505331" y="1407246"/>
                <a:ext cx="2978658" cy="2978658"/>
              </a:xfrm>
              <a:prstGeom prst="arc">
                <a:avLst/>
              </a:prstGeom>
              <a:noFill/>
              <a:ln w="63500" cap="rnd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uppieren 19">
              <a:extLst>
                <a:ext uri="{FF2B5EF4-FFF2-40B4-BE49-F238E27FC236}">
                  <a16:creationId xmlns:a16="http://schemas.microsoft.com/office/drawing/2014/main" id="{615D73C3-6B99-530C-01CA-4028C2547BF0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2770809" y="2223833"/>
              <a:ext cx="2219425" cy="2220551"/>
              <a:chOff x="2505331" y="1405735"/>
              <a:chExt cx="2978658" cy="2980169"/>
            </a:xfrm>
          </p:grpSpPr>
          <p:sp>
            <p:nvSpPr>
              <p:cNvPr id="41" name="Arc 26">
                <a:extLst>
                  <a:ext uri="{FF2B5EF4-FFF2-40B4-BE49-F238E27FC236}">
                    <a16:creationId xmlns:a16="http://schemas.microsoft.com/office/drawing/2014/main" id="{C86C934B-4BF8-DB52-D09A-AFC1553ED966}"/>
                  </a:ext>
                </a:extLst>
              </p:cNvPr>
              <p:cNvSpPr/>
              <p:nvPr/>
            </p:nvSpPr>
            <p:spPr bwMode="auto">
              <a:xfrm>
                <a:off x="2505331" y="1405735"/>
                <a:ext cx="2978658" cy="2978658"/>
              </a:xfrm>
              <a:prstGeom prst="arc">
                <a:avLst/>
              </a:prstGeom>
              <a:noFill/>
              <a:ln w="63500" cap="rnd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endParaRPr>
              </a:p>
            </p:txBody>
          </p:sp>
          <p:sp>
            <p:nvSpPr>
              <p:cNvPr id="42" name="Arc 27">
                <a:extLst>
                  <a:ext uri="{FF2B5EF4-FFF2-40B4-BE49-F238E27FC236}">
                    <a16:creationId xmlns:a16="http://schemas.microsoft.com/office/drawing/2014/main" id="{CEB678F3-889B-21A7-E02F-D573A99C37CB}"/>
                  </a:ext>
                </a:extLst>
              </p:cNvPr>
              <p:cNvSpPr/>
              <p:nvPr/>
            </p:nvSpPr>
            <p:spPr bwMode="auto">
              <a:xfrm rot="16200000">
                <a:off x="2505331" y="1407246"/>
                <a:ext cx="2978658" cy="2978658"/>
              </a:xfrm>
              <a:prstGeom prst="arc">
                <a:avLst/>
              </a:prstGeom>
              <a:noFill/>
              <a:ln w="63500" cap="rnd" cmpd="sng" algn="ctr">
                <a:solidFill>
                  <a:schemeClr val="tx2">
                    <a:lumMod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uppieren 20">
              <a:extLst>
                <a:ext uri="{FF2B5EF4-FFF2-40B4-BE49-F238E27FC236}">
                  <a16:creationId xmlns:a16="http://schemas.microsoft.com/office/drawing/2014/main" id="{87C7DF82-AC95-039A-E7AE-B048658F42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90234" y="2223833"/>
              <a:ext cx="2219425" cy="2220551"/>
              <a:chOff x="2505331" y="1405735"/>
              <a:chExt cx="2978658" cy="2980169"/>
            </a:xfrm>
          </p:grpSpPr>
          <p:sp>
            <p:nvSpPr>
              <p:cNvPr id="38" name="Arc 24">
                <a:extLst>
                  <a:ext uri="{FF2B5EF4-FFF2-40B4-BE49-F238E27FC236}">
                    <a16:creationId xmlns:a16="http://schemas.microsoft.com/office/drawing/2014/main" id="{737E3C65-E83D-348F-971F-92FBD3741BA4}"/>
                  </a:ext>
                </a:extLst>
              </p:cNvPr>
              <p:cNvSpPr/>
              <p:nvPr/>
            </p:nvSpPr>
            <p:spPr bwMode="auto">
              <a:xfrm>
                <a:off x="2505331" y="1405735"/>
                <a:ext cx="2978658" cy="2978658"/>
              </a:xfrm>
              <a:prstGeom prst="arc">
                <a:avLst/>
              </a:prstGeom>
              <a:noFill/>
              <a:ln w="63500" cap="rnd" cmpd="sng" algn="ctr">
                <a:solidFill>
                  <a:schemeClr val="tx2">
                    <a:lumMod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endParaRPr>
              </a:p>
            </p:txBody>
          </p:sp>
          <p:sp>
            <p:nvSpPr>
              <p:cNvPr id="40" name="Arc 25">
                <a:extLst>
                  <a:ext uri="{FF2B5EF4-FFF2-40B4-BE49-F238E27FC236}">
                    <a16:creationId xmlns:a16="http://schemas.microsoft.com/office/drawing/2014/main" id="{168C13BA-C9F6-7086-F97A-BCA189B92A86}"/>
                  </a:ext>
                </a:extLst>
              </p:cNvPr>
              <p:cNvSpPr/>
              <p:nvPr/>
            </p:nvSpPr>
            <p:spPr bwMode="auto">
              <a:xfrm rot="16200000">
                <a:off x="2505331" y="1407246"/>
                <a:ext cx="2978658" cy="2978658"/>
              </a:xfrm>
              <a:prstGeom prst="arc">
                <a:avLst/>
              </a:prstGeom>
              <a:noFill/>
              <a:ln w="63500" cap="rnd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6" name="Graphic 55" descr="Shield Tick with solid fill">
            <a:extLst>
              <a:ext uri="{FF2B5EF4-FFF2-40B4-BE49-F238E27FC236}">
                <a16:creationId xmlns:a16="http://schemas.microsoft.com/office/drawing/2014/main" id="{29879B37-1E59-0786-7EDE-D54BF6AC5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1589" y="2796130"/>
            <a:ext cx="1350519" cy="1350519"/>
          </a:xfrm>
          <a:prstGeom prst="rect">
            <a:avLst/>
          </a:prstGeom>
        </p:spPr>
      </p:pic>
      <p:pic>
        <p:nvPicPr>
          <p:cNvPr id="57" name="Graphic 56" descr="Voice with solid fill">
            <a:extLst>
              <a:ext uri="{FF2B5EF4-FFF2-40B4-BE49-F238E27FC236}">
                <a16:creationId xmlns:a16="http://schemas.microsoft.com/office/drawing/2014/main" id="{16D4D120-CF8C-9C36-9731-4187B5ED4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6769" y="2810340"/>
            <a:ext cx="1331408" cy="1331408"/>
          </a:xfrm>
          <a:prstGeom prst="rect">
            <a:avLst/>
          </a:prstGeom>
        </p:spPr>
      </p:pic>
      <p:pic>
        <p:nvPicPr>
          <p:cNvPr id="60" name="Graphic 59" descr="Security camera with solid fill">
            <a:extLst>
              <a:ext uri="{FF2B5EF4-FFF2-40B4-BE49-F238E27FC236}">
                <a16:creationId xmlns:a16="http://schemas.microsoft.com/office/drawing/2014/main" id="{536F7808-7514-DB4F-221D-D82676139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8299" y="2692644"/>
            <a:ext cx="1341838" cy="134183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96136FE-2C4F-5549-3A86-43F711A96530}"/>
              </a:ext>
            </a:extLst>
          </p:cNvPr>
          <p:cNvSpPr txBox="1"/>
          <p:nvPr/>
        </p:nvSpPr>
        <p:spPr>
          <a:xfrm>
            <a:off x="2368314" y="4541717"/>
            <a:ext cx="1285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tx2">
                    <a:lumMod val="75000"/>
                  </a:schemeClr>
                </a:solidFill>
              </a:rPr>
              <a:t>SAFETY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80CACD-9F3D-F458-2DE6-153FEBF63062}"/>
              </a:ext>
            </a:extLst>
          </p:cNvPr>
          <p:cNvSpPr txBox="1"/>
          <p:nvPr/>
        </p:nvSpPr>
        <p:spPr>
          <a:xfrm>
            <a:off x="5190551" y="2058388"/>
            <a:ext cx="2179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tx2">
                    <a:lumMod val="75000"/>
                  </a:schemeClr>
                </a:solidFill>
              </a:rPr>
              <a:t>INTERACTION</a:t>
            </a:r>
            <a:endParaRPr lang="en-GB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166A7E6-3529-E426-62BC-D34E99AD3817}"/>
              </a:ext>
            </a:extLst>
          </p:cNvPr>
          <p:cNvSpPr txBox="1"/>
          <p:nvPr/>
        </p:nvSpPr>
        <p:spPr>
          <a:xfrm>
            <a:off x="8468299" y="4562965"/>
            <a:ext cx="2006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tx2">
                    <a:lumMod val="75000"/>
                  </a:schemeClr>
                </a:solidFill>
              </a:rPr>
              <a:t>PRIVACY &amp; SECURITY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495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0383B0B-C65A-D5B8-5BB4-47C73EC3B7F3}"/>
              </a:ext>
            </a:extLst>
          </p:cNvPr>
          <p:cNvSpPr/>
          <p:nvPr/>
        </p:nvSpPr>
        <p:spPr>
          <a:xfrm>
            <a:off x="1015322" y="5432278"/>
            <a:ext cx="10133324" cy="5582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DD81B-2F6C-55DB-B275-30945723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572112-9907-C314-D9B6-64CE09E65E1A}"/>
              </a:ext>
            </a:extLst>
          </p:cNvPr>
          <p:cNvSpPr txBox="1"/>
          <p:nvPr/>
        </p:nvSpPr>
        <p:spPr>
          <a:xfrm>
            <a:off x="337624" y="389158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Data Understanding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C5627-6E7B-F90B-BFBB-827E70B90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127" y="1382428"/>
            <a:ext cx="691515" cy="691515"/>
          </a:xfrm>
          <a:prstGeom prst="rect">
            <a:avLst/>
          </a:prstGeom>
        </p:spPr>
      </p:pic>
      <p:pic>
        <p:nvPicPr>
          <p:cNvPr id="9" name="Picture 8" descr="A person with dark hair&#10;&#10;Description automatically generated">
            <a:extLst>
              <a:ext uri="{FF2B5EF4-FFF2-40B4-BE49-F238E27FC236}">
                <a16:creationId xmlns:a16="http://schemas.microsoft.com/office/drawing/2014/main" id="{9739FE44-A32E-8E04-2633-49227BF17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043" y="1382428"/>
            <a:ext cx="691515" cy="691515"/>
          </a:xfrm>
          <a:prstGeom prst="rect">
            <a:avLst/>
          </a:prstGeom>
        </p:spPr>
      </p:pic>
      <p:pic>
        <p:nvPicPr>
          <p:cNvPr id="23" name="Picture 22" descr="A person making a face&#10;&#10;Description automatically generated">
            <a:extLst>
              <a:ext uri="{FF2B5EF4-FFF2-40B4-BE49-F238E27FC236}">
                <a16:creationId xmlns:a16="http://schemas.microsoft.com/office/drawing/2014/main" id="{CD4418B5-7BAC-5D04-AD7F-2F6822A40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725" y="1393616"/>
            <a:ext cx="691515" cy="691515"/>
          </a:xfrm>
          <a:prstGeom prst="rect">
            <a:avLst/>
          </a:prstGeom>
        </p:spPr>
      </p:pic>
      <p:pic>
        <p:nvPicPr>
          <p:cNvPr id="40" name="Picture 39" descr="A person with her mouth open&#10;&#10;Description automatically generated">
            <a:extLst>
              <a:ext uri="{FF2B5EF4-FFF2-40B4-BE49-F238E27FC236}">
                <a16:creationId xmlns:a16="http://schemas.microsoft.com/office/drawing/2014/main" id="{43BAE85D-AFB7-744D-34B8-895835617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492" y="1365474"/>
            <a:ext cx="691516" cy="691516"/>
          </a:xfrm>
          <a:prstGeom prst="rect">
            <a:avLst/>
          </a:prstGeom>
        </p:spPr>
      </p:pic>
      <p:pic>
        <p:nvPicPr>
          <p:cNvPr id="42" name="Picture 41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4F15E8EB-7F85-AD59-7723-4EB1B894D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700" y="1382430"/>
            <a:ext cx="691516" cy="691516"/>
          </a:xfrm>
          <a:prstGeom prst="rect">
            <a:avLst/>
          </a:prstGeom>
        </p:spPr>
      </p:pic>
      <p:pic>
        <p:nvPicPr>
          <p:cNvPr id="49" name="Picture 48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8129D3BE-15CB-A77F-CE6A-874EFAE82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3960" y="1347090"/>
            <a:ext cx="691516" cy="691516"/>
          </a:xfrm>
          <a:prstGeom prst="rect">
            <a:avLst/>
          </a:prstGeom>
        </p:spPr>
      </p:pic>
      <p:pic>
        <p:nvPicPr>
          <p:cNvPr id="53" name="Picture 52" descr="A baby making a face&#10;&#10;Description automatically generated">
            <a:extLst>
              <a:ext uri="{FF2B5EF4-FFF2-40B4-BE49-F238E27FC236}">
                <a16:creationId xmlns:a16="http://schemas.microsoft.com/office/drawing/2014/main" id="{047FF6A6-E7AE-8571-C387-C09A6DFC5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6237" y="1348698"/>
            <a:ext cx="691517" cy="691517"/>
          </a:xfrm>
          <a:prstGeom prst="rect">
            <a:avLst/>
          </a:prstGeom>
        </p:spPr>
      </p:pic>
      <p:pic>
        <p:nvPicPr>
          <p:cNvPr id="55" name="Picture 54" descr="A person with her mouth open&#10;&#10;Description automatically generated">
            <a:extLst>
              <a:ext uri="{FF2B5EF4-FFF2-40B4-BE49-F238E27FC236}">
                <a16:creationId xmlns:a16="http://schemas.microsoft.com/office/drawing/2014/main" id="{9C9CABA9-A447-2426-AA66-F9B9D3C30B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8515" y="1348698"/>
            <a:ext cx="688005" cy="68800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65DC1E-DFC2-33C4-01A5-EE0090439199}"/>
              </a:ext>
            </a:extLst>
          </p:cNvPr>
          <p:cNvSpPr txBox="1"/>
          <p:nvPr/>
        </p:nvSpPr>
        <p:spPr>
          <a:xfrm>
            <a:off x="2418218" y="1057697"/>
            <a:ext cx="861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Anger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E8B1A5-90FF-0136-8F22-62EE297F350D}"/>
              </a:ext>
            </a:extLst>
          </p:cNvPr>
          <p:cNvSpPr txBox="1"/>
          <p:nvPr/>
        </p:nvSpPr>
        <p:spPr>
          <a:xfrm>
            <a:off x="3206545" y="1058850"/>
            <a:ext cx="1279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Contempt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38B2D6-F023-52A8-9EDD-AAE0F4625706}"/>
              </a:ext>
            </a:extLst>
          </p:cNvPr>
          <p:cNvSpPr txBox="1"/>
          <p:nvPr/>
        </p:nvSpPr>
        <p:spPr>
          <a:xfrm>
            <a:off x="4295387" y="1057696"/>
            <a:ext cx="861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1400" b="1" i="0" u="none" strike="noStrike" kern="1200" cap="none" spc="0" normalizeH="0" noProof="0" dirty="0">
                <a:ln>
                  <a:noFill/>
                </a:ln>
                <a:solidFill>
                  <a:srgbClr val="2F4D5D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</a:t>
            </a:r>
            <a:r>
              <a:rPr lang="en-GB" sz="1400" b="1" dirty="0" err="1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isgust</a:t>
            </a:r>
            <a:endParaRPr lang="en-GB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0BA8230-25B4-5C79-BEBD-E7B4443DDE5E}"/>
              </a:ext>
            </a:extLst>
          </p:cNvPr>
          <p:cNvSpPr txBox="1"/>
          <p:nvPr/>
        </p:nvSpPr>
        <p:spPr>
          <a:xfrm>
            <a:off x="5434467" y="1051489"/>
            <a:ext cx="630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Fear</a:t>
            </a:r>
            <a:endParaRPr lang="en-GB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9E1E70D-E1E8-13E2-3CCE-FE915914E769}"/>
              </a:ext>
            </a:extLst>
          </p:cNvPr>
          <p:cNvSpPr txBox="1"/>
          <p:nvPr/>
        </p:nvSpPr>
        <p:spPr>
          <a:xfrm>
            <a:off x="6312106" y="1056260"/>
            <a:ext cx="758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Happy</a:t>
            </a:r>
            <a:endParaRPr lang="en-GB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1EF30F-780E-776F-B23B-64BCC4DCBCF4}"/>
              </a:ext>
            </a:extLst>
          </p:cNvPr>
          <p:cNvSpPr txBox="1"/>
          <p:nvPr/>
        </p:nvSpPr>
        <p:spPr>
          <a:xfrm>
            <a:off x="7237627" y="1056260"/>
            <a:ext cx="825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Neutral</a:t>
            </a:r>
            <a:endParaRPr lang="en-GB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E9672AE-AD85-F58A-411C-BC190FA2B3D2}"/>
              </a:ext>
            </a:extLst>
          </p:cNvPr>
          <p:cNvSpPr txBox="1"/>
          <p:nvPr/>
        </p:nvSpPr>
        <p:spPr>
          <a:xfrm>
            <a:off x="8341730" y="1058850"/>
            <a:ext cx="575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</a:schemeClr>
                </a:solidFill>
              </a:rPr>
              <a:t>Sad</a:t>
            </a:r>
            <a:endParaRPr lang="en-GB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8699A7D-D2A2-FE93-24D4-40246521F524}"/>
              </a:ext>
            </a:extLst>
          </p:cNvPr>
          <p:cNvSpPr txBox="1"/>
          <p:nvPr/>
        </p:nvSpPr>
        <p:spPr>
          <a:xfrm>
            <a:off x="9181216" y="1039071"/>
            <a:ext cx="9051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F4D5D">
                    <a:lumMod val="50000"/>
                  </a:srgbClr>
                </a:solidFill>
                <a:latin typeface="Arial" panose="020B0604020202020204"/>
              </a:rPr>
              <a:t>Surprise</a:t>
            </a:r>
            <a:endParaRPr lang="en-GB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47F641D-BFA9-4578-E213-EB7D316BA4A0}"/>
              </a:ext>
            </a:extLst>
          </p:cNvPr>
          <p:cNvSpPr/>
          <p:nvPr/>
        </p:nvSpPr>
        <p:spPr>
          <a:xfrm>
            <a:off x="1212001" y="5507545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CK+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D0BB501-88C2-9F63-84A0-9F43161C24F1}"/>
              </a:ext>
            </a:extLst>
          </p:cNvPr>
          <p:cNvSpPr/>
          <p:nvPr/>
        </p:nvSpPr>
        <p:spPr>
          <a:xfrm>
            <a:off x="5357908" y="5511053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FER-2013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1E084F-3F46-4C2F-B4E7-287F1B1215B4}"/>
              </a:ext>
            </a:extLst>
          </p:cNvPr>
          <p:cNvSpPr/>
          <p:nvPr/>
        </p:nvSpPr>
        <p:spPr>
          <a:xfrm>
            <a:off x="9380468" y="5511053"/>
            <a:ext cx="1476184" cy="4290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AffectNet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6F7162-D16B-82E2-BD02-2A1FA6C330D6}"/>
              </a:ext>
            </a:extLst>
          </p:cNvPr>
          <p:cNvSpPr/>
          <p:nvPr/>
        </p:nvSpPr>
        <p:spPr>
          <a:xfrm>
            <a:off x="2688186" y="4120837"/>
            <a:ext cx="6941006" cy="1104846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74F538-86B3-6819-5CD1-C5FAD42D0EA7}"/>
              </a:ext>
            </a:extLst>
          </p:cNvPr>
          <p:cNvSpPr/>
          <p:nvPr/>
        </p:nvSpPr>
        <p:spPr>
          <a:xfrm>
            <a:off x="2678810" y="3429000"/>
            <a:ext cx="6941006" cy="583360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C057A37-C244-8004-83FC-A2D7289D59AE}"/>
              </a:ext>
            </a:extLst>
          </p:cNvPr>
          <p:cNvSpPr/>
          <p:nvPr/>
        </p:nvSpPr>
        <p:spPr>
          <a:xfrm>
            <a:off x="5434467" y="2212483"/>
            <a:ext cx="1476184" cy="432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Vision+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A26DDC-9543-757D-9CEB-A332DA37C210}"/>
              </a:ext>
            </a:extLst>
          </p:cNvPr>
          <p:cNvSpPr/>
          <p:nvPr/>
        </p:nvSpPr>
        <p:spPr>
          <a:xfrm>
            <a:off x="2774934" y="4712306"/>
            <a:ext cx="6763263" cy="432522"/>
          </a:xfrm>
          <a:prstGeom prst="roundRect">
            <a:avLst/>
          </a:prstGeom>
          <a:solidFill>
            <a:srgbClr val="21A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Image Scaling + File Formatting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DB870E-5C72-00A6-0BB5-F239F139AB54}"/>
              </a:ext>
            </a:extLst>
          </p:cNvPr>
          <p:cNvSpPr/>
          <p:nvPr/>
        </p:nvSpPr>
        <p:spPr>
          <a:xfrm>
            <a:off x="2774934" y="4171829"/>
            <a:ext cx="6763263" cy="432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 Channels (Grayscale </a:t>
            </a:r>
            <a:r>
              <a:rPr lang="en-GB" sz="2000" dirty="0">
                <a:sym typeface="Wingdings" panose="05000000000000000000" pitchFamily="2" charset="2"/>
              </a:rPr>
              <a:t> RGB) </a:t>
            </a:r>
            <a:endParaRPr lang="en-GB" sz="20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7679282-9A52-3146-9EA8-E578B9A7684E}"/>
              </a:ext>
            </a:extLst>
          </p:cNvPr>
          <p:cNvSpPr/>
          <p:nvPr/>
        </p:nvSpPr>
        <p:spPr>
          <a:xfrm>
            <a:off x="2767681" y="3473919"/>
            <a:ext cx="6763263" cy="432522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 Class Balancing (Dataset Augmentation)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915551-C6DC-C718-ECA0-4A72AC3BA4ED}"/>
              </a:ext>
            </a:extLst>
          </p:cNvPr>
          <p:cNvSpPr/>
          <p:nvPr/>
        </p:nvSpPr>
        <p:spPr>
          <a:xfrm>
            <a:off x="2669112" y="2700563"/>
            <a:ext cx="6950704" cy="647582"/>
          </a:xfrm>
          <a:prstGeom prst="round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5AB9F46-67A7-ADD4-11A8-B773CF1745BA}"/>
              </a:ext>
            </a:extLst>
          </p:cNvPr>
          <p:cNvSpPr/>
          <p:nvPr/>
        </p:nvSpPr>
        <p:spPr>
          <a:xfrm>
            <a:off x="2759625" y="2816258"/>
            <a:ext cx="6763263" cy="43252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Dataset Splitting (Train/Test/Validation) </a:t>
            </a:r>
          </a:p>
        </p:txBody>
      </p:sp>
    </p:spTree>
    <p:extLst>
      <p:ext uri="{BB962C8B-B14F-4D97-AF65-F5344CB8AC3E}">
        <p14:creationId xmlns:p14="http://schemas.microsoft.com/office/powerpoint/2010/main" val="3916809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DD81B-2F6C-55DB-B275-30945723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572112-9907-C314-D9B6-64CE09E65E1A}"/>
              </a:ext>
            </a:extLst>
          </p:cNvPr>
          <p:cNvSpPr txBox="1"/>
          <p:nvPr/>
        </p:nvSpPr>
        <p:spPr>
          <a:xfrm>
            <a:off x="337624" y="389158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Data Understanding</a:t>
            </a:r>
            <a:endParaRPr lang="en-GB" dirty="0"/>
          </a:p>
        </p:txBody>
      </p:sp>
      <p:pic>
        <p:nvPicPr>
          <p:cNvPr id="6" name="Picture 5" descr="A graph with red and green bars&#10;&#10;Description automatically generated">
            <a:extLst>
              <a:ext uri="{FF2B5EF4-FFF2-40B4-BE49-F238E27FC236}">
                <a16:creationId xmlns:a16="http://schemas.microsoft.com/office/drawing/2014/main" id="{233E6977-C884-3951-7E0D-7FE43DE8E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936" y="1915969"/>
            <a:ext cx="3532367" cy="2771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515E03-AF4E-B146-25E5-A79755C9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401" y="2101181"/>
            <a:ext cx="4188870" cy="2489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15215F-EA07-1F44-C7BE-A42B8D3BC55C}"/>
              </a:ext>
            </a:extLst>
          </p:cNvPr>
          <p:cNvSpPr txBox="1"/>
          <p:nvPr/>
        </p:nvSpPr>
        <p:spPr>
          <a:xfrm>
            <a:off x="342110" y="2101181"/>
            <a:ext cx="2307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Classes</a:t>
            </a:r>
            <a:r>
              <a:rPr lang="en-GB" dirty="0"/>
              <a:t>: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Datapoints</a:t>
            </a:r>
            <a:r>
              <a:rPr lang="en-GB" dirty="0"/>
              <a:t>: 981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Img. Size: </a:t>
            </a:r>
            <a:r>
              <a:rPr lang="en-GB" dirty="0"/>
              <a:t>48x48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Channels: </a:t>
            </a:r>
            <a:r>
              <a:rPr lang="en-GB" dirty="0"/>
              <a:t>2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F509972-B49A-7A66-0D3A-78A1B5CAE62E}"/>
              </a:ext>
            </a:extLst>
          </p:cNvPr>
          <p:cNvSpPr/>
          <p:nvPr/>
        </p:nvSpPr>
        <p:spPr>
          <a:xfrm>
            <a:off x="342110" y="1180897"/>
            <a:ext cx="1825284" cy="7078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CK+</a:t>
            </a:r>
          </a:p>
        </p:txBody>
      </p:sp>
    </p:spTree>
    <p:extLst>
      <p:ext uri="{BB962C8B-B14F-4D97-AF65-F5344CB8AC3E}">
        <p14:creationId xmlns:p14="http://schemas.microsoft.com/office/powerpoint/2010/main" val="173415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DD81B-2F6C-55DB-B275-30945723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572112-9907-C314-D9B6-64CE09E65E1A}"/>
              </a:ext>
            </a:extLst>
          </p:cNvPr>
          <p:cNvSpPr txBox="1"/>
          <p:nvPr/>
        </p:nvSpPr>
        <p:spPr>
          <a:xfrm>
            <a:off x="337624" y="389158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1D8DB0"/>
                </a:solidFill>
                <a:latin typeface="Arial" charset="0"/>
                <a:ea typeface="+mj-ea"/>
                <a:cs typeface="+mj-cs"/>
              </a:rPr>
              <a:t>Da</a:t>
            </a: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ta Understanding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1D85-2C04-DBA7-4EFE-52B0A204E545}"/>
              </a:ext>
            </a:extLst>
          </p:cNvPr>
          <p:cNvSpPr txBox="1"/>
          <p:nvPr/>
        </p:nvSpPr>
        <p:spPr>
          <a:xfrm>
            <a:off x="342109" y="1216292"/>
            <a:ext cx="23078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1D8DB0"/>
                </a:solidFill>
                <a:latin typeface="Arial" charset="0"/>
                <a:ea typeface="+mj-ea"/>
                <a:cs typeface="+mj-cs"/>
              </a:rPr>
              <a:t>FER-2013</a:t>
            </a:r>
            <a:endParaRPr lang="en-GB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5215F-EA07-1F44-C7BE-A42B8D3BC55C}"/>
              </a:ext>
            </a:extLst>
          </p:cNvPr>
          <p:cNvSpPr txBox="1"/>
          <p:nvPr/>
        </p:nvSpPr>
        <p:spPr>
          <a:xfrm>
            <a:off x="342110" y="2012586"/>
            <a:ext cx="2559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Classes</a:t>
            </a:r>
            <a:r>
              <a:rPr lang="en-GB" dirty="0"/>
              <a:t>: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Datapoints</a:t>
            </a:r>
            <a:r>
              <a:rPr lang="en-GB" dirty="0"/>
              <a:t>: 35887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Img. Size: </a:t>
            </a:r>
            <a:r>
              <a:rPr lang="en-GB" dirty="0"/>
              <a:t>48X48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Channels:</a:t>
            </a:r>
            <a:r>
              <a:rPr lang="en-GB" dirty="0"/>
              <a:t> 2</a:t>
            </a:r>
          </a:p>
        </p:txBody>
      </p:sp>
      <p:pic>
        <p:nvPicPr>
          <p:cNvPr id="5" name="Picture 4" descr="A graph of training and training&#10;&#10;Description automatically generated with medium confidence">
            <a:extLst>
              <a:ext uri="{FF2B5EF4-FFF2-40B4-BE49-F238E27FC236}">
                <a16:creationId xmlns:a16="http://schemas.microsoft.com/office/drawing/2014/main" id="{980E89ED-489C-0C14-AC44-A2254F668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652" y="2101181"/>
            <a:ext cx="4483238" cy="2223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CDBCDC-844C-4B1F-9BCE-727EBF808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462" y="1801067"/>
            <a:ext cx="4248401" cy="254697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D317D6-AD2A-09F5-1300-1E62A6174DBE}"/>
              </a:ext>
            </a:extLst>
          </p:cNvPr>
          <p:cNvSpPr/>
          <p:nvPr/>
        </p:nvSpPr>
        <p:spPr>
          <a:xfrm>
            <a:off x="342109" y="1180897"/>
            <a:ext cx="2031813" cy="7078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FER 2013</a:t>
            </a:r>
          </a:p>
        </p:txBody>
      </p:sp>
    </p:spTree>
    <p:extLst>
      <p:ext uri="{BB962C8B-B14F-4D97-AF65-F5344CB8AC3E}">
        <p14:creationId xmlns:p14="http://schemas.microsoft.com/office/powerpoint/2010/main" val="4211337079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2062</Words>
  <Application>Microsoft Office PowerPoint</Application>
  <PresentationFormat>Widescreen</PresentationFormat>
  <Paragraphs>348</Paragraphs>
  <Slides>35</Slides>
  <Notes>22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Aptos</vt:lpstr>
      <vt:lpstr>Arial</vt:lpstr>
      <vt:lpstr>Calibri</vt:lpstr>
      <vt:lpstr>CorpoS</vt:lpstr>
      <vt:lpstr>Söhne</vt:lpstr>
      <vt:lpstr>Wingdings</vt:lpstr>
      <vt:lpstr>KU Leuven</vt:lpstr>
      <vt:lpstr>KU Leuven Sedes</vt:lpstr>
      <vt:lpstr>Enhancing Driver Safety with FER Technology Integrating Facial Emotion Recognition in Automotive Systems </vt:lpstr>
      <vt:lpstr>Link To Github:</vt:lpstr>
      <vt:lpstr>Group Members: </vt:lpstr>
      <vt:lpstr>Team Members: </vt:lpstr>
      <vt:lpstr>Group Members: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Approach</vt:lpstr>
      <vt:lpstr>Our Approach</vt:lpstr>
      <vt:lpstr>Model Architecture</vt:lpstr>
      <vt:lpstr>Our Approach</vt:lpstr>
      <vt:lpstr>Our Approach</vt:lpstr>
      <vt:lpstr>Testing of our Pipeline</vt:lpstr>
      <vt:lpstr>Model Performance on Affectnet </vt:lpstr>
      <vt:lpstr>Model Performance on Affectnet </vt:lpstr>
      <vt:lpstr>Model Performance on Affectnet </vt:lpstr>
      <vt:lpstr>Model Performance on Affectnet </vt:lpstr>
      <vt:lpstr>Model Performance on Affectnet </vt:lpstr>
      <vt:lpstr>Blurring Effect</vt:lpstr>
      <vt:lpstr>Blurring Effect</vt:lpstr>
      <vt:lpstr>Most Intensive Blurring Effect</vt:lpstr>
      <vt:lpstr>Last Approach: Binary Classification</vt:lpstr>
      <vt:lpstr>Last Approach: Binary Classification</vt:lpstr>
      <vt:lpstr>Last Approach: Binary Classification</vt:lpstr>
      <vt:lpstr>Future Suggestions</vt:lpstr>
      <vt:lpstr>Questions</vt:lpstr>
      <vt:lpstr>Comparison to the state-of-art benchmarks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Driver Safety with FER Technology Integrating Facial Emotion Recognition in Automotive Systems</dc:title>
  <dc:creator/>
  <cp:lastModifiedBy/>
  <cp:revision>2</cp:revision>
  <dcterms:created xsi:type="dcterms:W3CDTF">2017-09-13T11:47:32Z</dcterms:created>
  <dcterms:modified xsi:type="dcterms:W3CDTF">2024-05-21T09:22:56Z</dcterms:modified>
</cp:coreProperties>
</file>